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9"/>
  </p:notesMasterIdLst>
  <p:sldIdLst>
    <p:sldId id="256" r:id="rId2"/>
    <p:sldId id="257" r:id="rId3"/>
    <p:sldId id="321" r:id="rId4"/>
    <p:sldId id="258" r:id="rId5"/>
    <p:sldId id="260" r:id="rId6"/>
    <p:sldId id="322" r:id="rId7"/>
    <p:sldId id="261" r:id="rId8"/>
    <p:sldId id="262" r:id="rId9"/>
    <p:sldId id="323" r:id="rId10"/>
    <p:sldId id="263" r:id="rId11"/>
    <p:sldId id="264" r:id="rId12"/>
    <p:sldId id="324" r:id="rId13"/>
    <p:sldId id="265" r:id="rId14"/>
    <p:sldId id="266" r:id="rId15"/>
    <p:sldId id="325" r:id="rId16"/>
    <p:sldId id="267" r:id="rId17"/>
    <p:sldId id="268" r:id="rId18"/>
    <p:sldId id="326" r:id="rId19"/>
    <p:sldId id="269" r:id="rId20"/>
    <p:sldId id="270" r:id="rId21"/>
    <p:sldId id="327" r:id="rId22"/>
    <p:sldId id="271" r:id="rId23"/>
    <p:sldId id="272" r:id="rId24"/>
    <p:sldId id="273" r:id="rId25"/>
    <p:sldId id="328" r:id="rId26"/>
    <p:sldId id="274" r:id="rId27"/>
    <p:sldId id="276" r:id="rId28"/>
    <p:sldId id="329" r:id="rId29"/>
    <p:sldId id="277" r:id="rId30"/>
    <p:sldId id="278" r:id="rId31"/>
    <p:sldId id="330" r:id="rId32"/>
    <p:sldId id="279" r:id="rId33"/>
    <p:sldId id="280" r:id="rId34"/>
    <p:sldId id="331" r:id="rId35"/>
    <p:sldId id="281" r:id="rId36"/>
    <p:sldId id="282" r:id="rId37"/>
    <p:sldId id="332" r:id="rId38"/>
    <p:sldId id="283" r:id="rId39"/>
    <p:sldId id="284" r:id="rId40"/>
    <p:sldId id="333" r:id="rId41"/>
    <p:sldId id="285" r:id="rId42"/>
    <p:sldId id="286" r:id="rId43"/>
    <p:sldId id="287" r:id="rId44"/>
    <p:sldId id="334" r:id="rId45"/>
    <p:sldId id="288" r:id="rId46"/>
    <p:sldId id="289" r:id="rId47"/>
    <p:sldId id="290" r:id="rId48"/>
    <p:sldId id="335" r:id="rId49"/>
    <p:sldId id="291" r:id="rId50"/>
    <p:sldId id="292" r:id="rId51"/>
    <p:sldId id="293" r:id="rId52"/>
    <p:sldId id="336" r:id="rId53"/>
    <p:sldId id="294" r:id="rId54"/>
    <p:sldId id="295" r:id="rId55"/>
    <p:sldId id="337" r:id="rId56"/>
    <p:sldId id="296" r:id="rId57"/>
    <p:sldId id="297" r:id="rId58"/>
    <p:sldId id="298" r:id="rId59"/>
    <p:sldId id="338" r:id="rId60"/>
    <p:sldId id="299" r:id="rId61"/>
    <p:sldId id="300" r:id="rId62"/>
    <p:sldId id="339" r:id="rId63"/>
    <p:sldId id="301" r:id="rId64"/>
    <p:sldId id="302" r:id="rId65"/>
    <p:sldId id="340" r:id="rId66"/>
    <p:sldId id="303" r:id="rId67"/>
    <p:sldId id="305" r:id="rId68"/>
    <p:sldId id="341" r:id="rId69"/>
    <p:sldId id="306" r:id="rId70"/>
    <p:sldId id="307" r:id="rId71"/>
    <p:sldId id="342" r:id="rId72"/>
    <p:sldId id="308" r:id="rId73"/>
    <p:sldId id="309" r:id="rId74"/>
    <p:sldId id="310" r:id="rId75"/>
    <p:sldId id="343" r:id="rId76"/>
    <p:sldId id="311" r:id="rId77"/>
    <p:sldId id="312" r:id="rId78"/>
    <p:sldId id="344" r:id="rId79"/>
    <p:sldId id="345" r:id="rId80"/>
    <p:sldId id="313" r:id="rId81"/>
    <p:sldId id="314" r:id="rId82"/>
    <p:sldId id="315" r:id="rId83"/>
    <p:sldId id="316" r:id="rId84"/>
    <p:sldId id="317" r:id="rId85"/>
    <p:sldId id="318" r:id="rId86"/>
    <p:sldId id="319" r:id="rId87"/>
    <p:sldId id="320" r:id="rId8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82" d="100"/>
          <a:sy n="82" d="100"/>
        </p:scale>
        <p:origin x="614" y="58"/>
      </p:cViewPr>
      <p:guideLst/>
    </p:cSldViewPr>
  </p:slideViewPr>
  <p:notesTextViewPr>
    <p:cViewPr>
      <p:scale>
        <a:sx n="1" d="1"/>
        <a:sy n="1" d="1"/>
      </p:scale>
      <p:origin x="0" y="0"/>
    </p:cViewPr>
  </p:notesTextViewPr>
  <p:sorterViewPr>
    <p:cViewPr>
      <p:scale>
        <a:sx n="100" d="100"/>
        <a:sy n="100" d="100"/>
      </p:scale>
      <p:origin x="0" y="-26861"/>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95704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A46501-0AE3-BAE6-A1A7-18B60CAA019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E9BB54E-33F2-D70F-323F-FB29FAE3487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4B7EDFB-0806-429D-AE89-4A3888EFEA8A}"/>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1972E826-A7DF-A206-F1A7-B3C50E68F251}"/>
              </a:ext>
            </a:extLst>
          </p:cNvPr>
          <p:cNvSpPr>
            <a:spLocks noGrp="1"/>
          </p:cNvSpPr>
          <p:nvPr>
            <p:ph type="sldNum" sz="quarter" idx="10"/>
          </p:nvPr>
        </p:nvSpPr>
        <p:spPr/>
        <p:txBody>
          <a:bodyPr/>
          <a:lstStyle/>
          <a:p>
            <a:fld id="{F7021451-1387-4CA6-816F-3879F97B5CBC}" type="slidenum">
              <a:rPr lang="en-US"/>
              <a:t>78</a:t>
            </a:fld>
            <a:endParaRPr lang="en-US"/>
          </a:p>
        </p:txBody>
      </p:sp>
    </p:spTree>
    <p:extLst>
      <p:ext uri="{BB962C8B-B14F-4D97-AF65-F5344CB8AC3E}">
        <p14:creationId xmlns:p14="http://schemas.microsoft.com/office/powerpoint/2010/main" val="287499637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95f20db8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环境问题概述</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91a592ae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环境污染</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955ab9f1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知识点3 生态破坏</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2#df=ba390539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第二节 人类活动与环境问题</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geography#pid=68f09fe66bbba7ab66dfaac8#tid=68f7565aba80cb000ac8e34b#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348472" y="4315968"/>
            <a:ext cx="3099816" cy="914400"/>
          </a:xfrm>
          <a:prstGeom prst="rect">
            <a:avLst/>
          </a:prstGeom>
          <a:noFill/>
          <a:ln/>
        </p:spPr>
        <p:txBody>
          <a:bodyPr wrap="square" lIns="0" tIns="0" rIns="0" bIns="0" rtlCol="0" anchor="ctr"/>
          <a:lstStyle/>
          <a:p>
            <a:pPr algn="ctr">
              <a:lnSpc>
                <a:spcPct val="120000"/>
              </a:lnSpc>
            </a:pPr>
            <a:r>
              <a:rPr lang="en-US" sz="2000" b="1" i="0" dirty="0">
                <a:solidFill>
                  <a:srgbClr val="649226"/>
                </a:solidFill>
                <a:latin typeface="微软雅黑" pitchFamily="34" charset="0"/>
                <a:ea typeface="微软雅黑" pitchFamily="34" charset="-122"/>
                <a:cs typeface="微软雅黑" pitchFamily="34" charset="-120"/>
              </a:rPr>
              <a:t>地理  选择性必修3  资源、环境与国家安全  XJ</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2.xml"/><Relationship Id="rId1" Type="http://schemas.openxmlformats.org/officeDocument/2006/relationships/slideLayout" Target="../slideLayouts/slideLayout10.xml"/><Relationship Id="rId4" Type="http://schemas.openxmlformats.org/officeDocument/2006/relationships/image" Target="../media/image12.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0.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0.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7.xml"/><Relationship Id="rId1" Type="http://schemas.openxmlformats.org/officeDocument/2006/relationships/slideLayout" Target="../slideLayouts/slideLayout10.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0.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0.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0.xml"/></Relationships>
</file>

<file path=ppt/slides/_rels/slide5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1.xml"/><Relationship Id="rId1" Type="http://schemas.openxmlformats.org/officeDocument/2006/relationships/slideLayout" Target="../slideLayouts/slideLayout10.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0.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0.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0.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0.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6.xml"/><Relationship Id="rId1" Type="http://schemas.openxmlformats.org/officeDocument/2006/relationships/slideLayout" Target="../slideLayouts/slideLayout10.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0.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0.xml"/><Relationship Id="rId1" Type="http://schemas.openxmlformats.org/officeDocument/2006/relationships/slideLayout" Target="../slideLayouts/slideLayout10.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0.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0.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0.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0.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0.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8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6.xml"/><Relationship Id="rId1" Type="http://schemas.openxmlformats.org/officeDocument/2006/relationships/slideLayout" Target="../slideLayouts/slideLayout10.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0.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0.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0.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0.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0.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0.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M_5_BD.8_1#5136c76a3?pid=91a592aef&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[黑龙江佳木斯2025高二月考]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毕节市地处川</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滇</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黔三省交界</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境内地质结构复杂</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岩溶地貌</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典型</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是乌江等河流的发源地</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长期以来毕节部分地区生活污水处理不当</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对地下水造成严重影</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响</a:t>
            </a:r>
            <a:r>
              <a:rPr lang="en-US" altLang="zh-CN" sz="2000" b="0" i="0" dirty="0">
                <a:solidFill>
                  <a:srgbClr val="000000"/>
                </a:solidFill>
                <a:latin typeface="Times New Roman" pitchFamily="34" charset="0"/>
                <a:ea typeface="KaiTi" pitchFamily="34" charset="-122"/>
                <a:cs typeface="Times New Roman" pitchFamily="34" charset="-120"/>
              </a:rPr>
              <a:t>。据此完成下题。</a:t>
            </a:r>
            <a:endParaRPr lang="en-US" altLang="zh-CN" sz="2000" dirty="0"/>
          </a:p>
        </p:txBody>
      </p:sp>
      <p:sp>
        <p:nvSpPr>
          <p:cNvPr id="3" name="QC_6_BD.9_1#a4c3834be?pid=5136c76a3&amp;color=0,0,0&amp;vtp=1&amp;bbb=1"/>
          <p:cNvSpPr/>
          <p:nvPr/>
        </p:nvSpPr>
        <p:spPr>
          <a:xfrm>
            <a:off x="722376" y="232645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a:solidFill>
                  <a:srgbClr val="000000"/>
                </a:solidFill>
                <a:latin typeface="微软雅黑" pitchFamily="34" charset="0"/>
                <a:ea typeface="微软雅黑" pitchFamily="34" charset="-122"/>
                <a:cs typeface="微软雅黑" pitchFamily="34" charset="-120"/>
              </a:rPr>
              <a:t>毕节地下水污染严重的主要自然原因是(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6_AN.10_1#a4c3834be.bracket?pid=5136c76a3&amp;color=0,0,0&amp;vpa=3&amp;vtp=1"/>
          <p:cNvSpPr/>
          <p:nvPr/>
        </p:nvSpPr>
        <p:spPr>
          <a:xfrm>
            <a:off x="5451539" y="232645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5" name="QC_6_BD.9_2#a4c3834be.choices?pid=5136c76a3&amp;color=0,0,0&amp;vtp=1&amp;bbb=1"/>
          <p:cNvSpPr/>
          <p:nvPr/>
        </p:nvSpPr>
        <p:spPr>
          <a:xfrm>
            <a:off x="722376" y="2783655"/>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.气候湿热降水多</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B.岩溶地貌透水强</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C.植被净化能力弱</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.地下暗河流量大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6_AS.11_1#a4c3834be?vop=1&amp;pid=5136c76a3&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本题考查环境问题产生的原因。根据材料可知，该地岩溶地貌典型，</a:t>
            </a:r>
            <a:r>
              <a:rPr lang="en-US" altLang="zh-CN" sz="2000" b="0" i="0">
                <a:solidFill>
                  <a:srgbClr val="000000"/>
                </a:solidFill>
                <a:latin typeface="微软雅黑" pitchFamily="34" charset="0"/>
                <a:ea typeface="微软雅黑" pitchFamily="34" charset="-122"/>
                <a:cs typeface="微软雅黑" pitchFamily="34" charset="-120"/>
              </a:rPr>
              <a:t>以可溶性岩石为主，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处理不当的生活污水排出后顺岩石缝隙渗漏较多</a:t>
            </a:r>
            <a:r>
              <a:rPr lang="en-US" altLang="zh-CN" sz="2000" b="0" i="0" dirty="0">
                <a:solidFill>
                  <a:srgbClr val="000000"/>
                </a:solidFill>
                <a:latin typeface="微软雅黑" pitchFamily="34" charset="0"/>
                <a:ea typeface="微软雅黑" pitchFamily="34" charset="-122"/>
                <a:cs typeface="微软雅黑" pitchFamily="34" charset="-120"/>
              </a:rPr>
              <a:t>，污染地下水，B正确</a:t>
            </a:r>
            <a:r>
              <a:rPr lang="en-US" altLang="zh-CN" sz="2000" b="0" i="0">
                <a:solidFill>
                  <a:srgbClr val="000000"/>
                </a:solidFill>
                <a:latin typeface="微软雅黑" pitchFamily="34" charset="0"/>
                <a:ea typeface="微软雅黑" pitchFamily="34" charset="-122"/>
                <a:cs typeface="微软雅黑" pitchFamily="34" charset="-120"/>
              </a:rPr>
              <a:t>。气候湿热降水多和地下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暗河流量大均会稀释污染物</a:t>
            </a:r>
            <a:r>
              <a:rPr lang="en-US" altLang="zh-CN" sz="2000" b="0" i="0" dirty="0">
                <a:solidFill>
                  <a:srgbClr val="000000"/>
                </a:solidFill>
                <a:latin typeface="微软雅黑" pitchFamily="34" charset="0"/>
                <a:ea typeface="微软雅黑" pitchFamily="34" charset="-122"/>
                <a:cs typeface="微软雅黑" pitchFamily="34" charset="-120"/>
              </a:rPr>
              <a:t>，降低水污染程度，A、D错误</a:t>
            </a:r>
            <a:r>
              <a:rPr lang="en-US" altLang="zh-CN" sz="2000" b="0" i="0">
                <a:solidFill>
                  <a:srgbClr val="000000"/>
                </a:solidFill>
                <a:latin typeface="微软雅黑" pitchFamily="34" charset="0"/>
                <a:ea typeface="微软雅黑" pitchFamily="34" charset="-122"/>
                <a:cs typeface="微软雅黑" pitchFamily="34" charset="-120"/>
              </a:rPr>
              <a:t>。植被净化是指植物通过代谢作用使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进入环境中的污染物质无害化，包括陆生植被对大气污染物的净化以及水生植被对水体污染物的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净化作用等</a:t>
            </a:r>
            <a:r>
              <a:rPr lang="en-US" altLang="zh-CN" sz="2000" b="0" i="0" dirty="0">
                <a:solidFill>
                  <a:srgbClr val="000000"/>
                </a:solidFill>
                <a:latin typeface="微软雅黑" pitchFamily="34" charset="0"/>
                <a:ea typeface="微软雅黑" pitchFamily="34" charset="-122"/>
                <a:cs typeface="微软雅黑" pitchFamily="34" charset="-120"/>
              </a:rPr>
              <a:t>，材料中未涉及当地水生植被的相关信息，无法判断，C错误。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5C8824-5E66-6C59-B07D-F1BFCB9D4B6B}"/>
            </a:ext>
          </a:extLst>
        </p:cNvPr>
        <p:cNvGrpSpPr/>
        <p:nvPr/>
      </p:nvGrpSpPr>
      <p:grpSpPr>
        <a:xfrm>
          <a:off x="0" y="0"/>
          <a:ext cx="0" cy="0"/>
          <a:chOff x="0" y="0"/>
          <a:chExt cx="0" cy="0"/>
        </a:xfrm>
      </p:grpSpPr>
    </p:spTree>
    <p:extLst>
      <p:ext uri="{BB962C8B-B14F-4D97-AF65-F5344CB8AC3E}">
        <p14:creationId xmlns:p14="http://schemas.microsoft.com/office/powerpoint/2010/main" val="10800131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M_5_BD.12_1#4355afc76?pid=91a592aef&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[江苏苏州大学附属中学2025高二月考]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光化学烟雾是氮氧化物及碳氢化合物</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在阳光照射下</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发生一系列光化学反应所形成的</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兰州市西固区地处黄河河谷</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城区海拔在</a:t>
            </a:r>
            <a:r>
              <a:rPr lang="en-US" altLang="zh-CN" sz="2000" b="0" i="0" dirty="0">
                <a:solidFill>
                  <a:srgbClr val="000000"/>
                </a:solidFill>
                <a:latin typeface="Times New Roman" pitchFamily="34" charset="0"/>
                <a:ea typeface="KaiTi" pitchFamily="34" charset="-122"/>
                <a:cs typeface="Times New Roman" pitchFamily="34" charset="-120"/>
              </a:rPr>
              <a:t>1500</a:t>
            </a:r>
            <a:r>
              <a:rPr lang="en-US" altLang="zh-CN" sz="2000" b="0" i="0" dirty="0">
                <a:solidFill>
                  <a:srgbClr val="000000"/>
                </a:solidFill>
                <a:latin typeface="微软雅黑" pitchFamily="34" charset="0"/>
                <a:ea typeface="楷体" pitchFamily="34" charset="-122"/>
                <a:cs typeface="微软雅黑" pitchFamily="34" charset="-120"/>
              </a:rPr>
              <a:t>米左右</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有石油</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化工厂</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化肥厂</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火电厂等数十家大型企业组成的工厂区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二十世纪七八十年代</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西固区成为我</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国首例光化学烟雾污染区</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3" name="QC_6_BD.13_1#9065d0a52?pid=4355afc76&amp;color=0,0,0&amp;vtp=1&amp;bbb=1"/>
          <p:cNvSpPr/>
          <p:nvPr/>
        </p:nvSpPr>
        <p:spPr>
          <a:xfrm>
            <a:off x="722376" y="278365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a:solidFill>
                  <a:srgbClr val="000000"/>
                </a:solidFill>
                <a:latin typeface="微软雅黑" pitchFamily="34" charset="0"/>
                <a:ea typeface="微软雅黑" pitchFamily="34" charset="-122"/>
                <a:cs typeface="微软雅黑" pitchFamily="34" charset="-120"/>
              </a:rPr>
              <a:t>西固区光化学烟雾形成的自然条件是(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6_AN.14_1#9065d0a52.bracket?pid=4355afc76&amp;color=0,0,0&amp;vpa=4&amp;vtp=1"/>
          <p:cNvSpPr/>
          <p:nvPr/>
        </p:nvSpPr>
        <p:spPr>
          <a:xfrm>
            <a:off x="5197539" y="278365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5" name="QC_6_BD.13_2#9065d0a52.choices?pid=4355afc76&amp;color=0,0,0&amp;vtp=1&amp;bbb=1"/>
          <p:cNvSpPr/>
          <p:nvPr/>
        </p:nvSpPr>
        <p:spPr>
          <a:xfrm>
            <a:off x="722376" y="3246443"/>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A.地形闭塞</a:t>
            </a:r>
            <a:r>
              <a:rPr lang="en-US" altLang="zh-CN" sz="2000" b="0" i="0">
                <a:solidFill>
                  <a:srgbClr val="000000"/>
                </a:solidFill>
                <a:latin typeface="微软雅黑" pitchFamily="34" charset="0"/>
                <a:ea typeface="微软雅黑" pitchFamily="34" charset="-122"/>
                <a:cs typeface="微软雅黑" pitchFamily="34" charset="-120"/>
              </a:rPr>
              <a:t>，污染物扩散困难</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.城市交通量大，尾气排放多</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.太阳辐射强烈</a:t>
            </a:r>
            <a:r>
              <a:rPr lang="en-US" altLang="zh-CN" sz="2000" b="0" i="0">
                <a:solidFill>
                  <a:srgbClr val="000000"/>
                </a:solidFill>
                <a:latin typeface="微软雅黑" pitchFamily="34" charset="0"/>
                <a:ea typeface="微软雅黑" pitchFamily="34" charset="-122"/>
                <a:cs typeface="微软雅黑" pitchFamily="34" charset="-120"/>
              </a:rPr>
              <a:t>，对流旺盛</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.黄河岸边，水汽供应充足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6_AS.15_1#9065d0a52?vop=1&amp;pid=4355afc76&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本题考查环境问题产生的原因。城市交通量大，尾气排放多不属于自然条件，B错误</a:t>
            </a:r>
            <a:r>
              <a:rPr lang="en-US" altLang="zh-CN" sz="2000" b="0" i="0">
                <a:solidFill>
                  <a:srgbClr val="000000"/>
                </a:solidFill>
                <a:latin typeface="微软雅黑" pitchFamily="34" charset="0"/>
                <a:ea typeface="微软雅黑" pitchFamily="34" charset="-122"/>
                <a:cs typeface="微软雅黑" pitchFamily="34" charset="-120"/>
              </a:rPr>
              <a:t>；西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固区地处河谷</a:t>
            </a:r>
            <a:r>
              <a:rPr lang="en-US" altLang="zh-CN" sz="2000" b="0" i="0" dirty="0">
                <a:solidFill>
                  <a:srgbClr val="000000"/>
                </a:solidFill>
                <a:latin typeface="微软雅黑" pitchFamily="34" charset="0"/>
                <a:ea typeface="微软雅黑" pitchFamily="34" charset="-122"/>
                <a:cs typeface="微软雅黑" pitchFamily="34" charset="-120"/>
              </a:rPr>
              <a:t>，地形封闭，大气流通不畅，污染物易大量聚集，且河谷地区地形逆温多发</a:t>
            </a:r>
            <a:r>
              <a:rPr lang="en-US" altLang="zh-CN" sz="2000" b="0" i="0">
                <a:solidFill>
                  <a:srgbClr val="000000"/>
                </a:solidFill>
                <a:latin typeface="微软雅黑" pitchFamily="34" charset="0"/>
                <a:ea typeface="微软雅黑" pitchFamily="34" charset="-122"/>
                <a:cs typeface="微软雅黑" pitchFamily="34" charset="-120"/>
              </a:rPr>
              <a:t>，阻碍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对流运动</a:t>
            </a:r>
            <a:r>
              <a:rPr lang="en-US" altLang="zh-CN" sz="2000" b="0" i="0" dirty="0">
                <a:solidFill>
                  <a:srgbClr val="000000"/>
                </a:solidFill>
                <a:latin typeface="微软雅黑" pitchFamily="34" charset="0"/>
                <a:ea typeface="微软雅黑" pitchFamily="34" charset="-122"/>
                <a:cs typeface="微软雅黑" pitchFamily="34" charset="-120"/>
              </a:rPr>
              <a:t>，污染物难以扩散，城区海拔高，光照强，</a:t>
            </a:r>
            <a:r>
              <a:rPr lang="en-US" altLang="zh-CN" sz="2000" b="0" i="0">
                <a:solidFill>
                  <a:srgbClr val="000000"/>
                </a:solidFill>
                <a:latin typeface="微软雅黑" pitchFamily="34" charset="0"/>
                <a:ea typeface="微软雅黑" pitchFamily="34" charset="-122"/>
                <a:cs typeface="微软雅黑" pitchFamily="34" charset="-120"/>
              </a:rPr>
              <a:t>为光化学烟雾的产生提供了充分的自然条件，</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微软雅黑" pitchFamily="34" charset="-122"/>
                <a:cs typeface="微软雅黑" pitchFamily="34" charset="-120"/>
              </a:rPr>
              <a:t>正确，C错误；光化学烟雾的形成与水汽关系不大，D错误。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54388B-6C21-A3B7-0F6B-A9981D0444E8}"/>
            </a:ext>
          </a:extLst>
        </p:cNvPr>
        <p:cNvGrpSpPr/>
        <p:nvPr/>
      </p:nvGrpSpPr>
      <p:grpSpPr>
        <a:xfrm>
          <a:off x="0" y="0"/>
          <a:ext cx="0" cy="0"/>
          <a:chOff x="0" y="0"/>
          <a:chExt cx="0" cy="0"/>
        </a:xfrm>
      </p:grpSpPr>
    </p:spTree>
    <p:extLst>
      <p:ext uri="{BB962C8B-B14F-4D97-AF65-F5344CB8AC3E}">
        <p14:creationId xmlns:p14="http://schemas.microsoft.com/office/powerpoint/2010/main" val="11675755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6_BD.16_1#f19fb904f?pid=4355afc76&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a:solidFill>
                  <a:srgbClr val="000000"/>
                </a:solidFill>
                <a:latin typeface="微软雅黑" pitchFamily="34" charset="0"/>
                <a:ea typeface="微软雅黑" pitchFamily="34" charset="-122"/>
                <a:cs typeface="微软雅黑" pitchFamily="34" charset="-120"/>
              </a:rPr>
              <a:t>西固区光化学烟雾带来的危害有(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7_1#f19fb904f.bracket?pid=4355afc76&amp;color=0,0,0&amp;vpa=5&amp;vtp=1"/>
          <p:cNvSpPr/>
          <p:nvPr/>
        </p:nvSpPr>
        <p:spPr>
          <a:xfrm>
            <a:off x="4689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16_2#f19fb904f.choices?pid=4355afc76&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A.滚滚黄沙卷地赤</a:t>
            </a:r>
            <a:r>
              <a:rPr lang="en-US" altLang="zh-CN" sz="2000" b="0" i="0">
                <a:solidFill>
                  <a:srgbClr val="000000"/>
                </a:solidFill>
                <a:latin typeface="微软雅黑" pitchFamily="34" charset="0"/>
                <a:ea typeface="微软雅黑" pitchFamily="34" charset="-122"/>
                <a:cs typeface="微软雅黑" pitchFamily="34" charset="-120"/>
              </a:rPr>
              <a:t>，昏昏黑障蔽天晴</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.城市尚余三伏热，秋光先到野人家</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.雾茫茫，眼难睁</a:t>
            </a:r>
            <a:r>
              <a:rPr lang="en-US" altLang="zh-CN" sz="2000" b="0" i="0">
                <a:solidFill>
                  <a:srgbClr val="000000"/>
                </a:solidFill>
                <a:latin typeface="微软雅黑" pitchFamily="34" charset="0"/>
                <a:ea typeface="微软雅黑" pitchFamily="34" charset="-122"/>
                <a:cs typeface="微软雅黑" pitchFamily="34" charset="-120"/>
              </a:rPr>
              <a:t>，人不伤心泪长流</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.大河里浊浪滚滚，水面上垃圾缤纷</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6_AS.18_1#f19fb904f?vop=1&amp;pid=4355afc76&amp;color=0,0,0&amp;vtp=1&amp;bt=1&amp;bbb=1"/>
          <p:cNvSpPr/>
          <p:nvPr/>
        </p:nvSpPr>
        <p:spPr>
          <a:xfrm>
            <a:off x="722376" y="972000"/>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本题考查环境污染的危害。</a:t>
            </a:r>
            <a:endParaRPr lang="en-US" altLang="zh-CN" sz="2200" dirty="0"/>
          </a:p>
        </p:txBody>
      </p:sp>
      <p:graphicFrame>
        <p:nvGraphicFramePr>
          <p:cNvPr id="14" name="QC_6_AS.18_2#f19fb904f?colgroup=33,6&amp;vop=1&amp;pid=4355afc76&amp;color=0,0,0&amp;vtp=1&amp;bbb=1"/>
          <p:cNvGraphicFramePr>
            <a:graphicFrameLocks noGrp="1"/>
          </p:cNvGraphicFramePr>
          <p:nvPr>
            <p:extLst>
              <p:ext uri="{D42A27DB-BD31-4B8C-83A1-F6EECF244321}">
                <p14:modId xmlns:p14="http://schemas.microsoft.com/office/powerpoint/2010/main" val="3916448200"/>
              </p:ext>
            </p:extLst>
          </p:nvPr>
        </p:nvGraphicFramePr>
        <p:xfrm>
          <a:off x="722376" y="1545913"/>
          <a:ext cx="10725912" cy="1705356"/>
        </p:xfrm>
        <a:graphic>
          <a:graphicData uri="http://schemas.openxmlformats.org/drawingml/2006/table">
            <a:tbl>
              <a:tblPr/>
              <a:tblGrid>
                <a:gridCol w="8814816">
                  <a:extLst>
                    <a:ext uri="{9D8B030D-6E8A-4147-A177-3AD203B41FA5}">
                      <a16:colId xmlns:a16="http://schemas.microsoft.com/office/drawing/2014/main" val="20000"/>
                    </a:ext>
                  </a:extLst>
                </a:gridCol>
                <a:gridCol w="1911096">
                  <a:extLst>
                    <a:ext uri="{9D8B030D-6E8A-4147-A177-3AD203B41FA5}">
                      <a16:colId xmlns:a16="http://schemas.microsoft.com/office/drawing/2014/main" val="20001"/>
                    </a:ext>
                  </a:extLst>
                </a:gridCol>
              </a:tblGrid>
              <a:tr h="426339">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“滚滚黄沙卷地赤</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昏昏黑障蔽天晴”描写的是沙尘暴产生的危害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“城市尚余三伏热</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秋光先到野人家”描写的是城市的热岛效应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B错误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“雾茫茫</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眼难睁</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人不伤心泪长流”描写的是光化学烟雾带来的危害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C正确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6339">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“大河里浊浪滚滚</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水面上垃圾缤纷”描写的是水污染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F6F149-E5C6-B7D4-1A45-A4DE6032C237}"/>
            </a:ext>
          </a:extLst>
        </p:cNvPr>
        <p:cNvGrpSpPr/>
        <p:nvPr/>
      </p:nvGrpSpPr>
      <p:grpSpPr>
        <a:xfrm>
          <a:off x="0" y="0"/>
          <a:ext cx="0" cy="0"/>
          <a:chOff x="0" y="0"/>
          <a:chExt cx="0" cy="0"/>
        </a:xfrm>
      </p:grpSpPr>
    </p:spTree>
    <p:extLst>
      <p:ext uri="{BB962C8B-B14F-4D97-AF65-F5344CB8AC3E}">
        <p14:creationId xmlns:p14="http://schemas.microsoft.com/office/powerpoint/2010/main" val="13294941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M_5_BD.19_1#c3234d4c1?pid=955ab9f1d&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[河北邯郸十校2024高二联考]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昆虫是自然界种群最丰富的动物</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据研究</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近几年昆虫灭绝的速</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度是爬行动物</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哺乳动物和鸟类的</a:t>
            </a:r>
            <a:r>
              <a:rPr lang="en-US" altLang="zh-CN" sz="2000" b="0" i="0" dirty="0">
                <a:solidFill>
                  <a:srgbClr val="000000"/>
                </a:solidFill>
                <a:latin typeface="Times New Roman" pitchFamily="34" charset="0"/>
                <a:ea typeface="KaiTi" pitchFamily="34" charset="-122"/>
                <a:cs typeface="Times New Roman" pitchFamily="34" charset="-120"/>
              </a:rPr>
              <a:t>8</a:t>
            </a:r>
            <a:r>
              <a:rPr lang="en-US" altLang="zh-CN" sz="2000" b="0" i="0" dirty="0">
                <a:solidFill>
                  <a:srgbClr val="000000"/>
                </a:solidFill>
                <a:latin typeface="微软雅黑" pitchFamily="34" charset="0"/>
                <a:ea typeface="楷体" pitchFamily="34" charset="-122"/>
                <a:cs typeface="微软雅黑" pitchFamily="34" charset="-120"/>
              </a:rPr>
              <a:t>倍</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已有近</a:t>
            </a:r>
            <a:r>
              <a:rPr lang="en-US" altLang="zh-CN" sz="2000" b="0" i="0" dirty="0">
                <a:solidFill>
                  <a:srgbClr val="000000"/>
                </a:solidFill>
                <a:latin typeface="Times New Roman" pitchFamily="34" charset="0"/>
                <a:ea typeface="KaiTi" pitchFamily="34" charset="-122"/>
                <a:cs typeface="Times New Roman" pitchFamily="34" charset="-120"/>
              </a:rPr>
              <a:t>1/3</a:t>
            </a:r>
            <a:r>
              <a:rPr lang="en-US" altLang="zh-CN" sz="2000" b="0" i="0" dirty="0">
                <a:solidFill>
                  <a:srgbClr val="000000"/>
                </a:solidFill>
                <a:latin typeface="微软雅黑" pitchFamily="34" charset="0"/>
                <a:ea typeface="楷体" pitchFamily="34" charset="-122"/>
                <a:cs typeface="微软雅黑" pitchFamily="34" charset="-120"/>
              </a:rPr>
              <a:t>濒临灭绝</a:t>
            </a:r>
            <a:r>
              <a:rPr lang="en-US" altLang="zh-CN" sz="2000" b="0" i="0" dirty="0">
                <a:solidFill>
                  <a:srgbClr val="000000"/>
                </a:solidFill>
                <a:latin typeface="Times New Roman" pitchFamily="34" charset="0"/>
                <a:ea typeface="KaiTi" pitchFamily="34" charset="-122"/>
                <a:cs typeface="Times New Roman" pitchFamily="34" charset="-120"/>
              </a:rPr>
              <a:t>，40%</a:t>
            </a:r>
            <a:r>
              <a:rPr lang="en-US" altLang="zh-CN" sz="2000" b="0" i="0" dirty="0">
                <a:solidFill>
                  <a:srgbClr val="000000"/>
                </a:solidFill>
                <a:latin typeface="微软雅黑" pitchFamily="34" charset="0"/>
                <a:ea typeface="楷体" pitchFamily="34" charset="-122"/>
                <a:cs typeface="微软雅黑" pitchFamily="34" charset="-120"/>
              </a:rPr>
              <a:t>的种类正在减少</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目前昆虫数</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量正以每年</a:t>
            </a:r>
            <a:r>
              <a:rPr lang="en-US" altLang="zh-CN" sz="2000" b="0" i="0" dirty="0">
                <a:solidFill>
                  <a:srgbClr val="000000"/>
                </a:solidFill>
                <a:latin typeface="Times New Roman" pitchFamily="34" charset="0"/>
                <a:ea typeface="KaiTi" pitchFamily="34" charset="-122"/>
                <a:cs typeface="Times New Roman" pitchFamily="34" charset="-120"/>
              </a:rPr>
              <a:t>2.5%</a:t>
            </a:r>
            <a:r>
              <a:rPr lang="en-US" altLang="zh-CN" sz="2000" b="0" i="0" dirty="0">
                <a:solidFill>
                  <a:srgbClr val="000000"/>
                </a:solidFill>
                <a:latin typeface="微软雅黑" pitchFamily="34" charset="0"/>
                <a:ea typeface="楷体" pitchFamily="34" charset="-122"/>
                <a:cs typeface="微软雅黑" pitchFamily="34" charset="-120"/>
              </a:rPr>
              <a:t>的速度急剧减少</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这意味着所有的昆虫可能在</a:t>
            </a:r>
            <a:r>
              <a:rPr lang="en-US" altLang="zh-CN" sz="2000" b="0" i="0" dirty="0">
                <a:solidFill>
                  <a:srgbClr val="000000"/>
                </a:solidFill>
                <a:latin typeface="Times New Roman" pitchFamily="34" charset="0"/>
                <a:ea typeface="KaiTi" pitchFamily="34" charset="-122"/>
                <a:cs typeface="Times New Roman" pitchFamily="34" charset="-120"/>
              </a:rPr>
              <a:t>21</a:t>
            </a:r>
            <a:r>
              <a:rPr lang="en-US" altLang="zh-CN" sz="2000" b="0" i="0" dirty="0">
                <a:solidFill>
                  <a:srgbClr val="000000"/>
                </a:solidFill>
                <a:latin typeface="微软雅黑" pitchFamily="34" charset="0"/>
                <a:ea typeface="楷体" pitchFamily="34" charset="-122"/>
                <a:cs typeface="微软雅黑" pitchFamily="34" charset="-120"/>
              </a:rPr>
              <a:t>世纪末消失</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这将造成自然生态</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系统崩溃</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3" name="QC_6_BD.20_1#012f33b8b?pid=c3234d4c1&amp;color=0,0,0&amp;vtp=1&amp;bbb=1"/>
          <p:cNvSpPr/>
          <p:nvPr/>
        </p:nvSpPr>
        <p:spPr>
          <a:xfrm>
            <a:off x="722376" y="278365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a:solidFill>
                  <a:srgbClr val="000000"/>
                </a:solidFill>
                <a:latin typeface="微软雅黑" pitchFamily="34" charset="0"/>
                <a:ea typeface="微软雅黑" pitchFamily="34" charset="-122"/>
                <a:cs typeface="微软雅黑" pitchFamily="34" charset="-120"/>
              </a:rPr>
              <a:t>昆虫数量锐减的最主要原因是(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6_AN.21_1#012f33b8b.bracket?pid=c3234d4c1&amp;color=0,0,0&amp;vpa=6&amp;vtp=1"/>
          <p:cNvSpPr/>
          <p:nvPr/>
        </p:nvSpPr>
        <p:spPr>
          <a:xfrm>
            <a:off x="4422839" y="278365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5" name="QC_6_BD.20_2#012f33b8b.choices?pid=c3234d4c1&amp;color=0,0,0&amp;vtp=1&amp;bbb=1"/>
          <p:cNvSpPr/>
          <p:nvPr/>
        </p:nvSpPr>
        <p:spPr>
          <a:xfrm>
            <a:off x="722376" y="3240855"/>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.矿产开发规模扩大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B.农业生产方式转变</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C.全球气候变化显著</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.自然植被退化严重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f0fbdb38a.fixed?pid=ba3905394&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2</a:t>
            </a:r>
            <a:endParaRPr lang="en-US" altLang="zh-CN" sz="7200" dirty="0"/>
          </a:p>
        </p:txBody>
      </p:sp>
      <p:sp>
        <p:nvSpPr>
          <p:cNvPr id="3" name="C_3#f0fbdb38a.fixed?pid=ba3905394&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Times New Roman" pitchFamily="34" charset="0"/>
                <a:ea typeface="SimHei" pitchFamily="34" charset="-122"/>
                <a:cs typeface="Times New Roman" pitchFamily="34" charset="-120"/>
              </a:rPr>
              <a:t>第二节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人类活动与环境问题</a:t>
            </a:r>
            <a:endParaRPr lang="en-US" altLang="zh-CN" sz="4400" dirty="0"/>
          </a:p>
        </p:txBody>
      </p:sp>
      <p:pic>
        <p:nvPicPr>
          <p:cNvPr id="4" name="C_3#f0fbdb38a.fixed?pid=ba3905394&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f0fbdb38a.fixed?pid=ba3905394&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6_AS.22_1#012f33b8b?vop=1&amp;pid=c3234d4c1&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本题考查生态破坏的原因。昆虫数量锐减的主要驱动因素是栖息地的减少和退化</a:t>
            </a:r>
            <a:r>
              <a:rPr lang="en-US" altLang="zh-CN" sz="2000" b="0" i="0">
                <a:solidFill>
                  <a:srgbClr val="000000"/>
                </a:solidFill>
                <a:latin typeface="微软雅黑" pitchFamily="34" charset="0"/>
                <a:ea typeface="微软雅黑" pitchFamily="34" charset="-122"/>
                <a:cs typeface="微软雅黑" pitchFamily="34" charset="-120"/>
              </a:rPr>
              <a:t>，即自然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植被的减少和退化</a:t>
            </a:r>
            <a:r>
              <a:rPr lang="en-US" altLang="zh-CN" sz="2000" b="0" i="0" dirty="0">
                <a:solidFill>
                  <a:srgbClr val="000000"/>
                </a:solidFill>
                <a:latin typeface="微软雅黑" pitchFamily="34" charset="0"/>
                <a:ea typeface="微软雅黑" pitchFamily="34" charset="-122"/>
                <a:cs typeface="微软雅黑" pitchFamily="34" charset="-120"/>
              </a:rPr>
              <a:t>，D正确。矿产开发和全球气候变暖均可能改变昆虫的生活环境</a:t>
            </a:r>
            <a:r>
              <a:rPr lang="en-US" altLang="zh-CN" sz="2000" b="0" i="0">
                <a:solidFill>
                  <a:srgbClr val="000000"/>
                </a:solidFill>
                <a:latin typeface="微软雅黑" pitchFamily="34" charset="0"/>
                <a:ea typeface="微软雅黑" pitchFamily="34" charset="-122"/>
                <a:cs typeface="微软雅黑" pitchFamily="34" charset="-120"/>
              </a:rPr>
              <a:t>，但矿产资源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开发范围不大</a:t>
            </a:r>
            <a:r>
              <a:rPr lang="en-US" altLang="zh-CN" sz="2000" b="0" i="0" dirty="0">
                <a:solidFill>
                  <a:srgbClr val="000000"/>
                </a:solidFill>
                <a:latin typeface="微软雅黑" pitchFamily="34" charset="0"/>
                <a:ea typeface="微软雅黑" pitchFamily="34" charset="-122"/>
                <a:cs typeface="微软雅黑" pitchFamily="34" charset="-120"/>
              </a:rPr>
              <a:t>，全球变暖速度很慢，均不会导致昆虫数量锐减，A、C错误</a:t>
            </a:r>
            <a:r>
              <a:rPr lang="en-US" altLang="zh-CN" sz="2000" b="0" i="0">
                <a:solidFill>
                  <a:srgbClr val="000000"/>
                </a:solidFill>
                <a:latin typeface="微软雅黑" pitchFamily="34" charset="0"/>
                <a:ea typeface="微软雅黑" pitchFamily="34" charset="-122"/>
                <a:cs typeface="微软雅黑" pitchFamily="34" charset="-120"/>
              </a:rPr>
              <a:t>；农业生产方式的转</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变</a:t>
            </a:r>
            <a:r>
              <a:rPr lang="en-US" altLang="zh-CN" sz="2000" b="0" i="0" dirty="0">
                <a:solidFill>
                  <a:srgbClr val="000000"/>
                </a:solidFill>
                <a:latin typeface="微软雅黑" pitchFamily="34" charset="0"/>
                <a:ea typeface="微软雅黑" pitchFamily="34" charset="-122"/>
                <a:cs typeface="微软雅黑" pitchFamily="34" charset="-120"/>
              </a:rPr>
              <a:t>，更注重有机绿色农业，对环境的影响变小，不是昆虫数量锐减的主要原因，B错误。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9AAF8C-3D50-6BA7-74E5-37F4C72221D4}"/>
            </a:ext>
          </a:extLst>
        </p:cNvPr>
        <p:cNvGrpSpPr/>
        <p:nvPr/>
      </p:nvGrpSpPr>
      <p:grpSpPr>
        <a:xfrm>
          <a:off x="0" y="0"/>
          <a:ext cx="0" cy="0"/>
          <a:chOff x="0" y="0"/>
          <a:chExt cx="0" cy="0"/>
        </a:xfrm>
      </p:grpSpPr>
    </p:spTree>
    <p:extLst>
      <p:ext uri="{BB962C8B-B14F-4D97-AF65-F5344CB8AC3E}">
        <p14:creationId xmlns:p14="http://schemas.microsoft.com/office/powerpoint/2010/main" val="31704140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6_BD.23_1#f829032c5?pid=c3234d4c1&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a:solidFill>
                  <a:srgbClr val="000000"/>
                </a:solidFill>
                <a:latin typeface="微软雅黑" pitchFamily="34" charset="0"/>
                <a:ea typeface="微软雅黑" pitchFamily="34" charset="-122"/>
                <a:cs typeface="微软雅黑" pitchFamily="34" charset="-120"/>
              </a:rPr>
              <a:t>昆虫数量锐减或灭绝可能对人类活动产生的影响是(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4_1#f829032c5.bracket?pid=c3234d4c1&amp;color=0,0,0&amp;vpa=7&amp;vtp=1"/>
          <p:cNvSpPr/>
          <p:nvPr/>
        </p:nvSpPr>
        <p:spPr>
          <a:xfrm>
            <a:off x="6708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23_2#f829032c5.choices?pid=c3234d4c1&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.社会系统崩溃</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B.食物链条中断</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C.人类文明倒退</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.农业产量下降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6_AS.25_1#f829032c5?vop=1&amp;pid=c3234d4c1&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本题考查生态破坏对人类活动的影响。昆虫帮助细菌和其他生物分解有机质</a:t>
            </a:r>
            <a:r>
              <a:rPr lang="en-US" altLang="zh-CN" sz="2000" b="0" i="0">
                <a:solidFill>
                  <a:srgbClr val="000000"/>
                </a:solidFill>
                <a:latin typeface="微软雅黑" pitchFamily="34" charset="0"/>
                <a:ea typeface="微软雅黑" pitchFamily="34" charset="-122"/>
                <a:cs typeface="微软雅黑" pitchFamily="34" charset="-120"/>
              </a:rPr>
              <a:t>，有助于生成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土壤</a:t>
            </a:r>
            <a:r>
              <a:rPr lang="en-US" altLang="zh-CN" sz="2000" b="0" i="0" dirty="0">
                <a:solidFill>
                  <a:srgbClr val="000000"/>
                </a:solidFill>
                <a:latin typeface="微软雅黑" pitchFamily="34" charset="0"/>
                <a:ea typeface="微软雅黑" pitchFamily="34" charset="-122"/>
                <a:cs typeface="微软雅黑" pitchFamily="34" charset="-120"/>
              </a:rPr>
              <a:t>，移除粪便和尸体，增加土壤肥力。昆虫能为植物授粉，可以帮助大部分农作物授粉</a:t>
            </a:r>
            <a:r>
              <a:rPr lang="en-US" altLang="zh-CN" sz="2000" b="0" i="0">
                <a:solidFill>
                  <a:srgbClr val="000000"/>
                </a:solidFill>
                <a:latin typeface="微软雅黑" pitchFamily="34" charset="0"/>
                <a:ea typeface="微软雅黑" pitchFamily="34" charset="-122"/>
                <a:cs typeface="微软雅黑" pitchFamily="34" charset="-120"/>
              </a:rPr>
              <a:t>，保持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农田健康</a:t>
            </a:r>
            <a:r>
              <a:rPr lang="en-US" altLang="zh-CN" sz="2000" b="0" i="0" dirty="0">
                <a:solidFill>
                  <a:srgbClr val="000000"/>
                </a:solidFill>
                <a:latin typeface="微软雅黑" pitchFamily="34" charset="0"/>
                <a:ea typeface="微软雅黑" pitchFamily="34" charset="-122"/>
                <a:cs typeface="微软雅黑" pitchFamily="34" charset="-120"/>
              </a:rPr>
              <a:t>，并能控制有害植物数目。某些昆虫提供重要产品，如蜜、丝、蜡、染料、色素等</a:t>
            </a:r>
            <a:r>
              <a:rPr lang="en-US" altLang="zh-CN" sz="2000" b="0" i="0">
                <a:solidFill>
                  <a:srgbClr val="000000"/>
                </a:solidFill>
                <a:latin typeface="微软雅黑" pitchFamily="34" charset="0"/>
                <a:ea typeface="微软雅黑" pitchFamily="34" charset="-122"/>
                <a:cs typeface="微软雅黑" pitchFamily="34" charset="-120"/>
              </a:rPr>
              <a:t>。昆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虫数量锐减或灭绝</a:t>
            </a:r>
            <a:r>
              <a:rPr lang="en-US" altLang="zh-CN" sz="2000" b="0" i="0" dirty="0">
                <a:solidFill>
                  <a:srgbClr val="000000"/>
                </a:solidFill>
                <a:latin typeface="微软雅黑" pitchFamily="34" charset="0"/>
                <a:ea typeface="微软雅黑" pitchFamily="34" charset="-122"/>
                <a:cs typeface="微软雅黑" pitchFamily="34" charset="-120"/>
              </a:rPr>
              <a:t>，对人类活动产生的影响可能是农业产量下降，D正确。</a:t>
            </a:r>
            <a:r>
              <a:rPr lang="en-US" altLang="zh-CN" sz="2000" b="0" i="0">
                <a:solidFill>
                  <a:srgbClr val="000000"/>
                </a:solidFill>
                <a:latin typeface="微软雅黑" pitchFamily="34" charset="0"/>
                <a:ea typeface="微软雅黑" pitchFamily="34" charset="-122"/>
                <a:cs typeface="微软雅黑" pitchFamily="34" charset="-120"/>
              </a:rPr>
              <a:t>不会使社会系统崩溃、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人类文明倒退</a:t>
            </a:r>
            <a:r>
              <a:rPr lang="en-US" altLang="zh-CN" sz="2000" b="0" i="0" dirty="0">
                <a:solidFill>
                  <a:srgbClr val="000000"/>
                </a:solidFill>
                <a:latin typeface="微软雅黑" pitchFamily="34" charset="0"/>
                <a:ea typeface="微软雅黑" pitchFamily="34" charset="-122"/>
                <a:cs typeface="微软雅黑" pitchFamily="34" charset="-120"/>
              </a:rPr>
              <a:t>，A、C错误。昆虫数量锐减或灭绝让许多鸟类、爬行动物、两栖动物</a:t>
            </a:r>
            <a:r>
              <a:rPr lang="en-US" altLang="zh-CN" sz="2000" b="0" i="0">
                <a:solidFill>
                  <a:srgbClr val="000000"/>
                </a:solidFill>
                <a:latin typeface="微软雅黑" pitchFamily="34" charset="0"/>
                <a:ea typeface="微软雅黑" pitchFamily="34" charset="-122"/>
                <a:cs typeface="微软雅黑" pitchFamily="34" charset="-120"/>
              </a:rPr>
              <a:t>、吃昆虫的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鱼类等受到严重影响</a:t>
            </a:r>
            <a:r>
              <a:rPr lang="en-US" altLang="zh-CN" sz="2000" b="0" i="0" dirty="0">
                <a:solidFill>
                  <a:srgbClr val="000000"/>
                </a:solidFill>
                <a:latin typeface="微软雅黑" pitchFamily="34" charset="0"/>
                <a:ea typeface="微软雅黑" pitchFamily="34" charset="-122"/>
                <a:cs typeface="微软雅黑" pitchFamily="34" charset="-120"/>
              </a:rPr>
              <a:t>，但不会让人类的食物链条中断，B错误。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C_3#0517ccce2.fixed?pid=ba3905394&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2</a:t>
            </a:r>
            <a:endParaRPr lang="en-US" altLang="zh-CN" sz="7200" dirty="0"/>
          </a:p>
        </p:txBody>
      </p:sp>
      <p:sp>
        <p:nvSpPr>
          <p:cNvPr id="3" name="C_3#0517ccce2.fixed?pid=ba3905394&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Times New Roman" pitchFamily="34" charset="0"/>
                <a:ea typeface="SimHei" pitchFamily="34" charset="-122"/>
                <a:cs typeface="Times New Roman" pitchFamily="34" charset="-120"/>
              </a:rPr>
              <a:t>第二节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人类活动与环境问题</a:t>
            </a:r>
            <a:endParaRPr lang="en-US" altLang="zh-CN" sz="4400" dirty="0"/>
          </a:p>
        </p:txBody>
      </p:sp>
      <p:pic>
        <p:nvPicPr>
          <p:cNvPr id="4" name="C_3#0517ccce2.fixed?pid=ba3905394&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0517ccce2.fixed?pid=ba3905394&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刷提升</a:t>
            </a:r>
            <a:endParaRPr lang="en-US" altLang="zh-CN" sz="2800" dirty="0"/>
          </a:p>
        </p:txBody>
      </p:sp>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F8FA8C-65DF-EE4F-8D19-33D0FEFC777E}"/>
            </a:ext>
          </a:extLst>
        </p:cNvPr>
        <p:cNvGrpSpPr/>
        <p:nvPr/>
      </p:nvGrpSpPr>
      <p:grpSpPr>
        <a:xfrm>
          <a:off x="0" y="0"/>
          <a:ext cx="0" cy="0"/>
          <a:chOff x="0" y="0"/>
          <a:chExt cx="0" cy="0"/>
        </a:xfrm>
      </p:grpSpPr>
    </p:spTree>
    <p:extLst>
      <p:ext uri="{BB962C8B-B14F-4D97-AF65-F5344CB8AC3E}">
        <p14:creationId xmlns:p14="http://schemas.microsoft.com/office/powerpoint/2010/main" val="14504793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M_4_BD.26_1#1fe640000?pid=0517ccce2&amp;color=0,0,0&amp;vtp=1&amp;bt=1&amp;bbb=1&amp;hb=1"/>
          <p:cNvSpPr/>
          <p:nvPr/>
        </p:nvSpPr>
        <p:spPr>
          <a:xfrm>
            <a:off x="722376" y="972000"/>
            <a:ext cx="10753344" cy="22147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[吉林长春三校2025高二联考]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砗磲是一种生活在热带海洋中的大型底栖贝类</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被称为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贝王</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最大体长可达</a:t>
            </a:r>
            <a:r>
              <a:rPr lang="en-US" altLang="zh-CN" sz="2000" b="0" i="0" dirty="0">
                <a:solidFill>
                  <a:srgbClr val="000000"/>
                </a:solidFill>
                <a:latin typeface="Times New Roman" pitchFamily="34" charset="0"/>
                <a:ea typeface="KaiTi" pitchFamily="34" charset="-122"/>
                <a:cs typeface="Times New Roman" pitchFamily="34" charset="-120"/>
              </a:rPr>
              <a:t>1</a:t>
            </a:r>
            <a:r>
              <a:rPr lang="en-US" altLang="zh-CN" sz="2000" b="0" i="0" dirty="0">
                <a:solidFill>
                  <a:srgbClr val="000000"/>
                </a:solidFill>
                <a:latin typeface="微软雅黑" pitchFamily="34" charset="0"/>
                <a:ea typeface="楷体" pitchFamily="34" charset="-122"/>
                <a:cs typeface="微软雅黑" pitchFamily="34" charset="-120"/>
              </a:rPr>
              <a:t>米</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砗磲只要有足够的光照就能满足自身的营养需求</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因此砗磲被称作</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太阳能动</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物</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或者</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光合动物</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它们通常生活在水深不超过</a:t>
            </a:r>
            <a:r>
              <a:rPr lang="en-US" altLang="zh-CN" sz="2000" b="0" i="0" dirty="0">
                <a:solidFill>
                  <a:srgbClr val="000000"/>
                </a:solidFill>
                <a:latin typeface="Times New Roman" pitchFamily="34" charset="0"/>
                <a:ea typeface="KaiTi" pitchFamily="34" charset="-122"/>
                <a:cs typeface="Times New Roman" pitchFamily="34" charset="-120"/>
              </a:rPr>
              <a:t>20</a:t>
            </a:r>
            <a:r>
              <a:rPr lang="en-US" altLang="zh-CN" sz="2000" b="0" i="0" dirty="0">
                <a:solidFill>
                  <a:srgbClr val="000000"/>
                </a:solidFill>
                <a:latin typeface="微软雅黑" pitchFamily="34" charset="0"/>
                <a:ea typeface="楷体" pitchFamily="34" charset="-122"/>
                <a:cs typeface="微软雅黑" pitchFamily="34" charset="-120"/>
              </a:rPr>
              <a:t>米的水域</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依靠坚韧的足丝终生附着在礁石之</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上和珊瑚之间</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无须移动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但是近年来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砗磲数量大大减少</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很多地区的砗磲资源几乎枯竭</a:t>
            </a:r>
            <a:r>
              <a:rPr lang="en-US" altLang="zh-CN" sz="2000" b="0" i="0">
                <a:solidFill>
                  <a:srgbClr val="000000"/>
                </a:solidFill>
                <a:latin typeface="Times New Roman" pitchFamily="34" charset="0"/>
                <a:ea typeface="KaiTi" pitchFamily="34" charset="-122"/>
                <a:cs typeface="Times New Roman" pitchFamily="34" charset="-120"/>
              </a:rPr>
              <a:t>。据</a:t>
            </a:r>
          </a:p>
          <a:p>
            <a:pPr latinLnBrk="1">
              <a:lnSpc>
                <a:spcPts val="3400"/>
              </a:lnSpc>
            </a:pPr>
            <a:r>
              <a:rPr lang="en-US" altLang="zh-CN" sz="2000" b="0" i="0">
                <a:solidFill>
                  <a:srgbClr val="000000"/>
                </a:solidFill>
                <a:latin typeface="Times New Roman" pitchFamily="34" charset="0"/>
                <a:ea typeface="KaiTi" pitchFamily="34" charset="-122"/>
                <a:cs typeface="Times New Roman" pitchFamily="34" charset="-120"/>
              </a:rPr>
              <a:t>此完成下面小题</a:t>
            </a:r>
            <a:r>
              <a:rPr lang="en-US" altLang="zh-CN" sz="2000" b="0" i="0" dirty="0">
                <a:solidFill>
                  <a:srgbClr val="000000"/>
                </a:solidFill>
                <a:latin typeface="Times New Roman" pitchFamily="34" charset="0"/>
                <a:ea typeface="KaiTi" pitchFamily="34" charset="-122"/>
                <a:cs typeface="Times New Roman" pitchFamily="34" charset="-120"/>
              </a:rPr>
              <a:t>。</a:t>
            </a:r>
            <a:endParaRPr lang="en-US" altLang="zh-CN" sz="2000" dirty="0"/>
          </a:p>
        </p:txBody>
      </p:sp>
      <p:sp>
        <p:nvSpPr>
          <p:cNvPr id="3" name="QC_5_BD.27_1#6bf1b5157?pid=1fe640000&amp;color=0,0,0&amp;vtp=1&amp;bt=1&amp;bbb=1">
            <a:extLst>
              <a:ext uri="{FF2B5EF4-FFF2-40B4-BE49-F238E27FC236}">
                <a16:creationId xmlns:a16="http://schemas.microsoft.com/office/drawing/2014/main" id="{3F85F842-152E-CE98-7458-B64D780178E2}"/>
              </a:ext>
            </a:extLst>
          </p:cNvPr>
          <p:cNvSpPr/>
          <p:nvPr/>
        </p:nvSpPr>
        <p:spPr>
          <a:xfrm>
            <a:off x="722376" y="324085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下列不属于近年来砗磲数量减少原因的是(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28_1#6bf1b5157.bracket?pid=1fe640000&amp;color=0,0,0&amp;vpa=8&amp;vtp=1">
            <a:extLst>
              <a:ext uri="{FF2B5EF4-FFF2-40B4-BE49-F238E27FC236}">
                <a16:creationId xmlns:a16="http://schemas.microsoft.com/office/drawing/2014/main" id="{F16A8441-8827-6C23-A8EE-B49B1AF369F8}"/>
              </a:ext>
            </a:extLst>
          </p:cNvPr>
          <p:cNvSpPr/>
          <p:nvPr/>
        </p:nvSpPr>
        <p:spPr>
          <a:xfrm>
            <a:off x="5692839" y="324085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5" name="QC_5_BD.27_2#6bf1b5157.choices?pid=1fe640000&amp;color=0,0,0&amp;vtp=1&amp;bbb=1">
            <a:extLst>
              <a:ext uri="{FF2B5EF4-FFF2-40B4-BE49-F238E27FC236}">
                <a16:creationId xmlns:a16="http://schemas.microsoft.com/office/drawing/2014/main" id="{10641CE0-351D-4C4C-8FB8-4BF18A5A1404}"/>
              </a:ext>
            </a:extLst>
          </p:cNvPr>
          <p:cNvSpPr/>
          <p:nvPr/>
        </p:nvSpPr>
        <p:spPr>
          <a:xfrm>
            <a:off x="722376" y="3706945"/>
            <a:ext cx="10753344" cy="843153"/>
          </a:xfrm>
          <a:prstGeom prst="rect">
            <a:avLst/>
          </a:prstGeom>
          <a:noFill/>
          <a:ln/>
        </p:spPr>
        <p:txBody>
          <a:bodyPr wrap="none" lIns="0" tIns="0" rIns="0" bIns="0" rtlCol="0" anchor="t"/>
          <a:lstStyle/>
          <a:p>
            <a:pPr latinLnBrk="1">
              <a:lnSpc>
                <a:spcPts val="3600"/>
              </a:lnSpc>
              <a:tabLst>
                <a:tab pos="547760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.对砗磲的非法捕捞</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.渔船在珊瑚礁海域附近的捕鱼活动</a:t>
            </a:r>
            <a:endParaRPr lang="en-US" altLang="zh-CN" sz="2000" dirty="0"/>
          </a:p>
          <a:p>
            <a:pPr latinLnBrk="1">
              <a:lnSpc>
                <a:spcPts val="3400"/>
              </a:lnSpc>
              <a:tabLst>
                <a:tab pos="5477607" algn="l"/>
              </a:tabLst>
            </a:pPr>
            <a:r>
              <a:rPr lang="en-US" altLang="zh-CN" sz="2000" b="0" i="0">
                <a:solidFill>
                  <a:srgbClr val="000000"/>
                </a:solidFill>
                <a:latin typeface="微软雅黑" pitchFamily="34" charset="0"/>
                <a:ea typeface="微软雅黑" pitchFamily="34" charset="-122"/>
                <a:cs typeface="微软雅黑" pitchFamily="34" charset="-120"/>
              </a:rPr>
              <a:t>C.海洋污染和生态系统的破坏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.全球气候变暖导致光照条件的变化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5_AS.29_1#6bf1b5157?vop=1&amp;pid=1fe640000&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本题考查环境问题产生的原因。由材料可知，砗磲是贝类动物，最大体长可达1米</a:t>
            </a:r>
            <a:r>
              <a:rPr lang="en-US" altLang="zh-CN" sz="2000" b="0" i="0">
                <a:solidFill>
                  <a:srgbClr val="000000"/>
                </a:solidFill>
                <a:latin typeface="微软雅黑" pitchFamily="34" charset="0"/>
                <a:ea typeface="微软雅黑" pitchFamily="34" charset="-122"/>
                <a:cs typeface="微软雅黑" pitchFamily="34" charset="-120"/>
              </a:rPr>
              <a:t>，人们</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非法捕捞砗磲</a:t>
            </a:r>
            <a:r>
              <a:rPr lang="en-US" altLang="zh-CN" sz="2000" b="0" i="0" dirty="0">
                <a:solidFill>
                  <a:srgbClr val="000000"/>
                </a:solidFill>
                <a:latin typeface="微软雅黑" pitchFamily="34" charset="0"/>
                <a:ea typeface="微软雅黑" pitchFamily="34" charset="-122"/>
                <a:cs typeface="微软雅黑" pitchFamily="34" charset="-120"/>
              </a:rPr>
              <a:t>，使砗磲数量减少，A不符合题意；由材料可知</a:t>
            </a:r>
            <a:r>
              <a:rPr lang="en-US" altLang="zh-CN" sz="2000" b="0" i="0">
                <a:solidFill>
                  <a:srgbClr val="000000"/>
                </a:solidFill>
                <a:latin typeface="微软雅黑" pitchFamily="34" charset="0"/>
                <a:ea typeface="微软雅黑" pitchFamily="34" charset="-122"/>
                <a:cs typeface="微软雅黑" pitchFamily="34" charset="-120"/>
              </a:rPr>
              <a:t>，砗磲依靠坚韧的足丝终生附着在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礁石之上和珊瑚之间</a:t>
            </a:r>
            <a:r>
              <a:rPr lang="en-US" altLang="zh-CN" sz="2000" b="0" i="0" dirty="0">
                <a:solidFill>
                  <a:srgbClr val="000000"/>
                </a:solidFill>
                <a:latin typeface="微软雅黑" pitchFamily="34" charset="0"/>
                <a:ea typeface="微软雅黑" pitchFamily="34" charset="-122"/>
                <a:cs typeface="微软雅黑" pitchFamily="34" charset="-120"/>
              </a:rPr>
              <a:t>，渔船在珊瑚礁海域附近的捕鱼活动会影响砗磲的正常生存</a:t>
            </a:r>
            <a:r>
              <a:rPr lang="en-US" altLang="zh-CN" sz="2000" b="0" i="0">
                <a:solidFill>
                  <a:srgbClr val="000000"/>
                </a:solidFill>
                <a:latin typeface="微软雅黑" pitchFamily="34" charset="0"/>
                <a:ea typeface="微软雅黑" pitchFamily="34" charset="-122"/>
                <a:cs typeface="微软雅黑" pitchFamily="34" charset="-120"/>
              </a:rPr>
              <a:t>，导致其数量减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少</a:t>
            </a:r>
            <a:r>
              <a:rPr lang="en-US" altLang="zh-CN" sz="2000" b="0" i="0" dirty="0">
                <a:solidFill>
                  <a:srgbClr val="000000"/>
                </a:solidFill>
                <a:latin typeface="微软雅黑" pitchFamily="34" charset="0"/>
                <a:ea typeface="微软雅黑" pitchFamily="34" charset="-122"/>
                <a:cs typeface="微软雅黑" pitchFamily="34" charset="-120"/>
              </a:rPr>
              <a:t>，B不符合题意；海洋污染和生态系统的破坏会影响砗磲的正常生存，导致其数量减少，</a:t>
            </a:r>
            <a:r>
              <a:rPr lang="en-US" altLang="zh-CN" sz="2000" b="0" i="0">
                <a:solidFill>
                  <a:srgbClr val="000000"/>
                </a:solidFill>
                <a:latin typeface="微软雅黑" pitchFamily="34" charset="0"/>
                <a:ea typeface="微软雅黑" pitchFamily="34" charset="-122"/>
                <a:cs typeface="微软雅黑" pitchFamily="34" charset="-120"/>
              </a:rPr>
              <a:t>C不符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合题意</a:t>
            </a:r>
            <a:r>
              <a:rPr lang="en-US" altLang="zh-CN" sz="2000" b="0" i="0" dirty="0">
                <a:solidFill>
                  <a:srgbClr val="000000"/>
                </a:solidFill>
                <a:latin typeface="微软雅黑" pitchFamily="34" charset="0"/>
                <a:ea typeface="微软雅黑" pitchFamily="34" charset="-122"/>
                <a:cs typeface="微软雅黑" pitchFamily="34" charset="-120"/>
              </a:rPr>
              <a:t>；全球气候变暖主要指气温升高，对浅海水域（水深不超过20米的水域</a:t>
            </a:r>
            <a:r>
              <a:rPr lang="en-US" altLang="zh-CN" sz="2000" b="0" i="0">
                <a:solidFill>
                  <a:srgbClr val="000000"/>
                </a:solidFill>
                <a:latin typeface="微软雅黑" pitchFamily="34" charset="0"/>
                <a:ea typeface="微软雅黑" pitchFamily="34" charset="-122"/>
                <a:cs typeface="微软雅黑" pitchFamily="34" charset="-120"/>
              </a:rPr>
              <a:t>）的光照条件影响</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不大</a:t>
            </a:r>
            <a:r>
              <a:rPr lang="en-US" altLang="zh-CN" sz="2000" b="0" i="0" dirty="0">
                <a:solidFill>
                  <a:srgbClr val="000000"/>
                </a:solidFill>
                <a:latin typeface="微软雅黑" pitchFamily="34" charset="0"/>
                <a:ea typeface="微软雅黑" pitchFamily="34" charset="-122"/>
                <a:cs typeface="微软雅黑" pitchFamily="34" charset="-120"/>
              </a:rPr>
              <a:t>，对砗磲数量影响不大，D符合题意。故选D。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301416-D4A5-D965-DE58-90BA24A4A8D4}"/>
            </a:ext>
          </a:extLst>
        </p:cNvPr>
        <p:cNvGrpSpPr/>
        <p:nvPr/>
      </p:nvGrpSpPr>
      <p:grpSpPr>
        <a:xfrm>
          <a:off x="0" y="0"/>
          <a:ext cx="0" cy="0"/>
          <a:chOff x="0" y="0"/>
          <a:chExt cx="0" cy="0"/>
        </a:xfrm>
      </p:grpSpPr>
    </p:spTree>
    <p:extLst>
      <p:ext uri="{BB962C8B-B14F-4D97-AF65-F5344CB8AC3E}">
        <p14:creationId xmlns:p14="http://schemas.microsoft.com/office/powerpoint/2010/main" val="9488815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5_BD.30_1#009e4aeae?pid=1fe640000&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2.为恢复砗磲自然种群，</a:t>
            </a:r>
            <a:r>
              <a:rPr lang="en-US" altLang="zh-CN" sz="2000" b="0" i="0">
                <a:solidFill>
                  <a:srgbClr val="000000"/>
                </a:solidFill>
                <a:latin typeface="微软雅黑" pitchFamily="34" charset="0"/>
                <a:ea typeface="微软雅黑" pitchFamily="34" charset="-122"/>
                <a:cs typeface="微软雅黑" pitchFamily="34" charset="-120"/>
              </a:rPr>
              <a:t>可采取(</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1_1#009e4aeae.bracket?pid=1fe640000&amp;color=0,0,0&amp;vpa=9&amp;vtp=1"/>
          <p:cNvSpPr/>
          <p:nvPr/>
        </p:nvSpPr>
        <p:spPr>
          <a:xfrm>
            <a:off x="4435539"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30_2#009e4aeae?pid=1fe640000&amp;color=0,0,0&amp;vtp=1&amp;bbb=1"/>
          <p:cNvSpPr/>
          <p:nvPr/>
        </p:nvSpPr>
        <p:spPr>
          <a:xfrm>
            <a:off x="722376" y="1436497"/>
            <a:ext cx="10753344" cy="1326134"/>
          </a:xfrm>
          <a:prstGeom prst="rect">
            <a:avLst/>
          </a:prstGeom>
          <a:noFill/>
          <a:ln/>
        </p:spPr>
        <p:txBody>
          <a:bodyPr wrap="none" lIns="0" tIns="0" rIns="0" bIns="0" rtlCol="0" anchor="t"/>
          <a:lstStyle/>
          <a:p>
            <a:pPr latinLnBrk="1">
              <a:lnSpc>
                <a:spcPts val="3600"/>
              </a:lnSpc>
              <a:tabLst>
                <a:tab pos="5477607" algn="l"/>
              </a:tabLst>
            </a:pPr>
            <a:r>
              <a:rPr lang="en-US" altLang="zh-CN" sz="2000" b="0" i="0">
                <a:solidFill>
                  <a:srgbClr val="000000"/>
                </a:solidFill>
                <a:latin typeface="微软雅黑" pitchFamily="34" charset="0"/>
                <a:ea typeface="微软雅黑" pitchFamily="34" charset="-122"/>
                <a:cs typeface="微软雅黑" pitchFamily="34" charset="-120"/>
              </a:rPr>
              <a:t>①人工繁育并放生</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②建立自然保护区</a:t>
            </a:r>
            <a:endParaRPr lang="en-US" altLang="zh-CN" sz="2000" dirty="0"/>
          </a:p>
          <a:p>
            <a:pPr latinLnBrk="1">
              <a:lnSpc>
                <a:spcPts val="3700"/>
              </a:lnSpc>
              <a:tabLst>
                <a:tab pos="5477607" algn="l"/>
              </a:tabLst>
            </a:pPr>
            <a:r>
              <a:rPr lang="en-US" altLang="zh-CN" sz="2000" b="0" i="0">
                <a:solidFill>
                  <a:srgbClr val="000000"/>
                </a:solidFill>
                <a:latin typeface="微软雅黑" pitchFamily="34" charset="0"/>
                <a:ea typeface="微软雅黑" pitchFamily="34" charset="-122"/>
                <a:cs typeface="微软雅黑" pitchFamily="34" charset="-120"/>
              </a:rPr>
              <a:t>③加强对较大的砗磲个体种群的监控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④加强海洋环境保护的宣传和教育</a:t>
            </a:r>
            <a:endParaRPr lang="en-US" altLang="zh-CN" sz="2000" dirty="0"/>
          </a:p>
          <a:p>
            <a:pPr latinLnBrk="1">
              <a:lnSpc>
                <a:spcPts val="3500"/>
              </a:lnSpc>
              <a:tabLst>
                <a:tab pos="5477607" algn="l"/>
              </a:tabLst>
            </a:pPr>
            <a:r>
              <a:rPr lang="en-US" altLang="zh-CN" sz="2000" b="0" i="0">
                <a:solidFill>
                  <a:srgbClr val="000000"/>
                </a:solidFill>
                <a:latin typeface="微软雅黑" pitchFamily="34" charset="0"/>
                <a:ea typeface="微软雅黑" pitchFamily="34" charset="-122"/>
                <a:cs typeface="微软雅黑" pitchFamily="34" charset="-120"/>
              </a:rPr>
              <a:t>⑤</a:t>
            </a:r>
            <a:r>
              <a:rPr lang="en-US" altLang="zh-CN" sz="2000" b="0" i="0" dirty="0">
                <a:solidFill>
                  <a:srgbClr val="000000"/>
                </a:solidFill>
                <a:latin typeface="微软雅黑" pitchFamily="34" charset="0"/>
                <a:ea typeface="微软雅黑" pitchFamily="34" charset="-122"/>
                <a:cs typeface="微软雅黑" pitchFamily="34" charset="-120"/>
              </a:rPr>
              <a:t>全面禁止海洋捕捞</a:t>
            </a:r>
            <a:endParaRPr lang="en-US" altLang="zh-CN" sz="2000" dirty="0"/>
          </a:p>
        </p:txBody>
      </p:sp>
      <p:sp>
        <p:nvSpPr>
          <p:cNvPr id="5" name="QC_5_BD.30_3#009e4aeae.choices?pid=1fe640000&amp;color=0,0,0&amp;vtp=1&amp;bbb=1"/>
          <p:cNvSpPr/>
          <p:nvPr/>
        </p:nvSpPr>
        <p:spPr>
          <a:xfrm>
            <a:off x="722376" y="28152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B.①②④⑤</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C.②③④⑤</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.①③④⑤</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2358519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C_5_AS.32_1#009e4aeae?vop=1&amp;pid=1fe640000&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本题考查环境问题的治理措施。人工繁育并放生可以增加砗磲数量</a:t>
            </a:r>
            <a:r>
              <a:rPr lang="en-US" altLang="zh-CN" sz="2000" b="0" i="0">
                <a:solidFill>
                  <a:srgbClr val="000000"/>
                </a:solidFill>
                <a:latin typeface="微软雅黑" pitchFamily="34" charset="0"/>
                <a:ea typeface="微软雅黑" pitchFamily="34" charset="-122"/>
                <a:cs typeface="微软雅黑" pitchFamily="34" charset="-120"/>
              </a:rPr>
              <a:t>，有利于恢复砗磲自然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种群</a:t>
            </a:r>
            <a:r>
              <a:rPr lang="en-US" altLang="zh-CN" sz="2000" b="0" i="0" dirty="0">
                <a:solidFill>
                  <a:srgbClr val="000000"/>
                </a:solidFill>
                <a:latin typeface="微软雅黑" pitchFamily="34" charset="0"/>
                <a:ea typeface="微软雅黑" pitchFamily="34" charset="-122"/>
                <a:cs typeface="微软雅黑" pitchFamily="34" charset="-120"/>
              </a:rPr>
              <a:t>，①正确；建立自然保护区、加强海洋环境保护的宣传和教育，</a:t>
            </a:r>
            <a:r>
              <a:rPr lang="en-US" altLang="zh-CN" sz="2000" b="0" i="0">
                <a:solidFill>
                  <a:srgbClr val="000000"/>
                </a:solidFill>
                <a:latin typeface="微软雅黑" pitchFamily="34" charset="0"/>
                <a:ea typeface="微软雅黑" pitchFamily="34" charset="-122"/>
                <a:cs typeface="微软雅黑" pitchFamily="34" charset="-120"/>
              </a:rPr>
              <a:t>有利于改善海洋生态环境，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减少人类活动对砗磲的影响</a:t>
            </a:r>
            <a:r>
              <a:rPr lang="en-US" altLang="zh-CN" sz="2000" b="0" i="0" dirty="0">
                <a:solidFill>
                  <a:srgbClr val="000000"/>
                </a:solidFill>
                <a:latin typeface="微软雅黑" pitchFamily="34" charset="0"/>
                <a:ea typeface="微软雅黑" pitchFamily="34" charset="-122"/>
                <a:cs typeface="微软雅黑" pitchFamily="34" charset="-120"/>
              </a:rPr>
              <a:t>，有利于恢复砗磲自然种群，②④正确</a:t>
            </a:r>
            <a:r>
              <a:rPr lang="en-US" altLang="zh-CN" sz="2000" b="0" i="0">
                <a:solidFill>
                  <a:srgbClr val="000000"/>
                </a:solidFill>
                <a:latin typeface="微软雅黑" pitchFamily="34" charset="0"/>
                <a:ea typeface="微软雅黑" pitchFamily="34" charset="-122"/>
                <a:cs typeface="微软雅黑" pitchFamily="34" charset="-120"/>
              </a:rPr>
              <a:t>；加强对较大的砗磲个体种群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的监控</a:t>
            </a:r>
            <a:r>
              <a:rPr lang="en-US" altLang="zh-CN" sz="2000" b="0" i="0" dirty="0">
                <a:solidFill>
                  <a:srgbClr val="000000"/>
                </a:solidFill>
                <a:latin typeface="微软雅黑" pitchFamily="34" charset="0"/>
                <a:ea typeface="微软雅黑" pitchFamily="34" charset="-122"/>
                <a:cs typeface="微软雅黑" pitchFamily="34" charset="-120"/>
              </a:rPr>
              <a:t>，当发现砗磲数量减少或生长异常时，可以人为加以保护，有利于恢复砗磲自然种群</a:t>
            </a:r>
            <a:r>
              <a:rPr lang="en-US" altLang="zh-CN" sz="2000" b="0" i="0">
                <a:solidFill>
                  <a:srgbClr val="000000"/>
                </a:solidFill>
                <a:latin typeface="微软雅黑" pitchFamily="34" charset="0"/>
                <a:ea typeface="微软雅黑" pitchFamily="34" charset="-122"/>
                <a:cs typeface="微软雅黑" pitchFamily="34" charset="-120"/>
              </a:rPr>
              <a:t>，③</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正确</a:t>
            </a:r>
            <a:r>
              <a:rPr lang="en-US" altLang="zh-CN" sz="2000" b="0" i="0" dirty="0">
                <a:solidFill>
                  <a:srgbClr val="000000"/>
                </a:solidFill>
                <a:latin typeface="微软雅黑" pitchFamily="34" charset="0"/>
                <a:ea typeface="微软雅黑" pitchFamily="34" charset="-122"/>
                <a:cs typeface="微软雅黑" pitchFamily="34" charset="-120"/>
              </a:rPr>
              <a:t>；全面禁止海洋捕捞会影响渔民收入，应禁止在砗磲生活海域附近捕捞</a:t>
            </a:r>
            <a:r>
              <a:rPr lang="en-US" altLang="zh-CN" sz="2000" b="0" i="0">
                <a:solidFill>
                  <a:srgbClr val="000000"/>
                </a:solidFill>
                <a:latin typeface="微软雅黑" pitchFamily="34" charset="0"/>
                <a:ea typeface="微软雅黑" pitchFamily="34" charset="-122"/>
                <a:cs typeface="微软雅黑" pitchFamily="34" charset="-120"/>
              </a:rPr>
              <a:t>，而不是全面禁止捕</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捞</a:t>
            </a:r>
            <a:r>
              <a:rPr lang="en-US" altLang="zh-CN" sz="2000" b="0" i="0" dirty="0">
                <a:solidFill>
                  <a:srgbClr val="000000"/>
                </a:solidFill>
                <a:latin typeface="微软雅黑" pitchFamily="34" charset="0"/>
                <a:ea typeface="微软雅黑" pitchFamily="34" charset="-122"/>
                <a:cs typeface="微软雅黑" pitchFamily="34" charset="-120"/>
              </a:rPr>
              <a:t>，⑤错误。综合上述分析，①②③④正确，故选A。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68F89D-51E7-9693-C2DC-15234E9B7465}"/>
            </a:ext>
          </a:extLst>
        </p:cNvPr>
        <p:cNvGrpSpPr/>
        <p:nvPr/>
      </p:nvGrpSpPr>
      <p:grpSpPr>
        <a:xfrm>
          <a:off x="0" y="0"/>
          <a:ext cx="0" cy="0"/>
          <a:chOff x="0" y="0"/>
          <a:chExt cx="0" cy="0"/>
        </a:xfrm>
      </p:grpSpPr>
    </p:spTree>
    <p:extLst>
      <p:ext uri="{BB962C8B-B14F-4D97-AF65-F5344CB8AC3E}">
        <p14:creationId xmlns:p14="http://schemas.microsoft.com/office/powerpoint/2010/main" val="95373370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M_4_BD.33_1#732df30a4?pid=0517ccce2&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[河南新乡2025高二期末]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邻苯二甲酸酯</a:t>
            </a:r>
            <a:r>
              <a:rPr lang="en-US" altLang="zh-CN" sz="2000" b="0" i="0" dirty="0">
                <a:solidFill>
                  <a:srgbClr val="000000"/>
                </a:solidFill>
                <a:latin typeface="Times New Roman" pitchFamily="34" charset="0"/>
                <a:ea typeface="KaiTi" pitchFamily="34" charset="-122"/>
                <a:cs typeface="Times New Roman" pitchFamily="34" charset="-120"/>
              </a:rPr>
              <a:t>（PAEs）</a:t>
            </a:r>
            <a:r>
              <a:rPr lang="en-US" altLang="zh-CN" sz="2000" b="0" i="0" dirty="0">
                <a:solidFill>
                  <a:srgbClr val="000000"/>
                </a:solidFill>
                <a:latin typeface="微软雅黑" pitchFamily="34" charset="0"/>
                <a:ea typeface="楷体" pitchFamily="34" charset="-122"/>
                <a:cs typeface="微软雅黑" pitchFamily="34" charset="-120"/>
              </a:rPr>
              <a:t>作为一类广泛使用的增塑剂</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凭借其提升材料</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可塑性</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强度和耐久性的特性</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被大量添加到玩具</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化妆品</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食品包装等产品中</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然而</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Times New Roman" pitchFamily="34" charset="0"/>
                <a:ea typeface="KaiTi" pitchFamily="34" charset="-122"/>
                <a:cs typeface="Times New Roman" pitchFamily="34" charset="-120"/>
              </a:rPr>
              <a:t>PAEs</a:t>
            </a:r>
            <a:r>
              <a:rPr lang="en-US" altLang="zh-CN" sz="2000" b="0" i="0">
                <a:solidFill>
                  <a:srgbClr val="000000"/>
                </a:solidFill>
                <a:latin typeface="微软雅黑" pitchFamily="34" charset="0"/>
                <a:ea typeface="楷体" pitchFamily="34" charset="-122"/>
                <a:cs typeface="微软雅黑" pitchFamily="34" charset="-120"/>
              </a:rPr>
              <a:t>与</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产品成分结合不紧密</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极易释放到水</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土壤和大气等环境介质中</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引发广泛的环境污染问题</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如</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图示意我国各介质中</a:t>
            </a:r>
            <a:r>
              <a:rPr lang="en-US" altLang="zh-CN" sz="2000" b="0" i="0" dirty="0">
                <a:solidFill>
                  <a:srgbClr val="000000"/>
                </a:solidFill>
                <a:latin typeface="Times New Roman" pitchFamily="34" charset="0"/>
                <a:ea typeface="KaiTi" pitchFamily="34" charset="-122"/>
                <a:cs typeface="Times New Roman" pitchFamily="34" charset="-120"/>
              </a:rPr>
              <a:t>PAEs</a:t>
            </a:r>
            <a:r>
              <a:rPr lang="en-US" altLang="zh-CN" sz="2000" b="0" i="0" dirty="0">
                <a:solidFill>
                  <a:srgbClr val="000000"/>
                </a:solidFill>
                <a:latin typeface="微软雅黑" pitchFamily="34" charset="0"/>
                <a:ea typeface="楷体" pitchFamily="34" charset="-122"/>
                <a:cs typeface="微软雅黑" pitchFamily="34" charset="-120"/>
              </a:rPr>
              <a:t>含量占比情况</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4_BD.33_3#732df30a4?htil=1&amp;pid=0517ccce2&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066544" y="2864046"/>
            <a:ext cx="2688336" cy="134416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M_4_BD.33_4#732df30a4?htil=1&amp;pid=0517ccce2&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452360" y="2891478"/>
            <a:ext cx="2660904" cy="131673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34_1#21f92f5d0?pid=732df30a4&amp;color=0,0,0&amp;vtp=1&amp;bbb=1"/>
          <p:cNvSpPr/>
          <p:nvPr/>
        </p:nvSpPr>
        <p:spPr>
          <a:xfrm>
            <a:off x="722376" y="4337246"/>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3.由材料推测，下列产品对我国各介质中PAEs污染“贡献”</a:t>
            </a:r>
            <a:r>
              <a:rPr lang="en-US" altLang="zh-CN" sz="2000" b="0" i="0">
                <a:solidFill>
                  <a:srgbClr val="000000"/>
                </a:solidFill>
                <a:latin typeface="微软雅黑" pitchFamily="34" charset="0"/>
                <a:ea typeface="微软雅黑" pitchFamily="34" charset="-122"/>
                <a:cs typeface="微软雅黑" pitchFamily="34" charset="-120"/>
              </a:rPr>
              <a:t>最大的是(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6" name="QC_5_AN.35_1#21f92f5d0.bracket?pid=732df30a4&amp;color=0,0,0&amp;vpa=10&amp;vtp=1"/>
          <p:cNvSpPr/>
          <p:nvPr/>
        </p:nvSpPr>
        <p:spPr>
          <a:xfrm>
            <a:off x="8562467" y="4337246"/>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7" name="QC_5_BD.34_2#21f92f5d0.choices?pid=732df30a4&amp;color=0,0,0&amp;vtp=1&amp;bbb=1"/>
          <p:cNvSpPr/>
          <p:nvPr/>
        </p:nvSpPr>
        <p:spPr>
          <a:xfrm>
            <a:off x="722376" y="4790255"/>
            <a:ext cx="10753344" cy="405003"/>
          </a:xfrm>
          <a:prstGeom prst="rect">
            <a:avLst/>
          </a:prstGeom>
          <a:noFill/>
          <a:ln/>
        </p:spPr>
        <p:txBody>
          <a:bodyPr wrap="none" lIns="0" tIns="0" rIns="0" bIns="0" rtlCol="0" anchor="t"/>
          <a:lstStyle/>
          <a:p>
            <a:pPr latinLnBrk="1">
              <a:lnSpc>
                <a:spcPts val="3600"/>
              </a:lnSpc>
              <a:tabLst>
                <a:tab pos="2570529" algn="l"/>
                <a:tab pos="5356957" algn="l"/>
                <a:tab pos="81560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.化妆品</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B.食品包装</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C.塑料地膜</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.电子产品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5_AS.36_1#21f92f5d0?vop=1&amp;pid=732df30a4&amp;color=0,0,0&amp;vtp=1&amp;bt=1&amp;bbb=1&amp;hb=1"/>
          <p:cNvSpPr/>
          <p:nvPr/>
        </p:nvSpPr>
        <p:spPr>
          <a:xfrm>
            <a:off x="722376" y="972000"/>
            <a:ext cx="10753344" cy="3612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本题考查环境污染的成因。PAEs极易释放到水、土壤和大气等环境介质中引发污染</a:t>
            </a:r>
            <a:r>
              <a:rPr lang="en-US" altLang="zh-CN" sz="2000" b="0" i="0">
                <a:solidFill>
                  <a:srgbClr val="000000"/>
                </a:solidFill>
                <a:latin typeface="微软雅黑" pitchFamily="34" charset="0"/>
                <a:ea typeface="微软雅黑" pitchFamily="34" charset="-122"/>
                <a:cs typeface="微软雅黑" pitchFamily="34" charset="-120"/>
              </a:rPr>
              <a:t>。由材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料可知</a:t>
            </a:r>
            <a:r>
              <a:rPr lang="en-US" altLang="zh-CN" sz="2000" b="0" i="0" dirty="0">
                <a:solidFill>
                  <a:srgbClr val="000000"/>
                </a:solidFill>
                <a:latin typeface="微软雅黑" pitchFamily="34" charset="0"/>
                <a:ea typeface="微软雅黑" pitchFamily="34" charset="-122"/>
                <a:cs typeface="微软雅黑" pitchFamily="34" charset="-120"/>
              </a:rPr>
              <a:t>，土壤中PAEs含量较高，其中农业土壤中PAEs含量较高。</a:t>
            </a:r>
            <a:r>
              <a:rPr lang="en-US" altLang="zh-CN" sz="2000" b="0" i="0">
                <a:solidFill>
                  <a:srgbClr val="000000"/>
                </a:solidFill>
                <a:latin typeface="微软雅黑" pitchFamily="34" charset="0"/>
                <a:ea typeface="微软雅黑" pitchFamily="34" charset="-122"/>
                <a:cs typeface="微软雅黑" pitchFamily="34" charset="-120"/>
              </a:rPr>
              <a:t>塑料地膜广泛应用于农业生产，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覆盖面积大</a:t>
            </a:r>
            <a:r>
              <a:rPr lang="en-US" altLang="zh-CN" sz="2000" b="0" i="0" dirty="0">
                <a:solidFill>
                  <a:srgbClr val="000000"/>
                </a:solidFill>
                <a:latin typeface="微软雅黑" pitchFamily="34" charset="0"/>
                <a:ea typeface="微软雅黑" pitchFamily="34" charset="-122"/>
                <a:cs typeface="微软雅黑" pitchFamily="34" charset="-120"/>
              </a:rPr>
              <a:t>，且长时间与土壤接触，其含有的PAEs容易释放到土壤中</a:t>
            </a:r>
            <a:r>
              <a:rPr lang="en-US" altLang="zh-CN" sz="2000" b="0" i="0">
                <a:solidFill>
                  <a:srgbClr val="000000"/>
                </a:solidFill>
                <a:latin typeface="微软雅黑" pitchFamily="34" charset="0"/>
                <a:ea typeface="微软雅黑" pitchFamily="34" charset="-122"/>
                <a:cs typeface="微软雅黑" pitchFamily="34" charset="-120"/>
              </a:rPr>
              <a:t>，因此塑料地膜对我国各介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质中</a:t>
            </a:r>
            <a:r>
              <a:rPr lang="en-US" altLang="zh-CN" sz="2000" b="0" i="0" dirty="0">
                <a:solidFill>
                  <a:srgbClr val="000000"/>
                </a:solidFill>
                <a:latin typeface="微软雅黑" pitchFamily="34" charset="0"/>
                <a:ea typeface="微软雅黑" pitchFamily="34" charset="-122"/>
                <a:cs typeface="微软雅黑" pitchFamily="34" charset="-120"/>
              </a:rPr>
              <a:t>PAEs污染“贡献”最大，C正确；化妆品使用后主要接触人体皮肤，较少直接释放到水</a:t>
            </a:r>
            <a:r>
              <a:rPr lang="en-US" altLang="zh-CN" sz="2000" b="0" i="0">
                <a:solidFill>
                  <a:srgbClr val="000000"/>
                </a:solidFill>
                <a:latin typeface="微软雅黑" pitchFamily="34" charset="0"/>
                <a:ea typeface="微软雅黑" pitchFamily="34" charset="-122"/>
                <a:cs typeface="微软雅黑" pitchFamily="34" charset="-120"/>
              </a:rPr>
              <a:t>、土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壤等广泛的环境介质中</a:t>
            </a:r>
            <a:r>
              <a:rPr lang="en-US" altLang="zh-CN" sz="2000" b="0" i="0" dirty="0">
                <a:solidFill>
                  <a:srgbClr val="000000"/>
                </a:solidFill>
                <a:latin typeface="微软雅黑" pitchFamily="34" charset="0"/>
                <a:ea typeface="微软雅黑" pitchFamily="34" charset="-122"/>
                <a:cs typeface="微软雅黑" pitchFamily="34" charset="-120"/>
              </a:rPr>
              <a:t>，对各介质整体污染“贡献”相对较小，A错误</a:t>
            </a:r>
            <a:r>
              <a:rPr lang="en-US" altLang="zh-CN" sz="2000" b="0" i="0">
                <a:solidFill>
                  <a:srgbClr val="000000"/>
                </a:solidFill>
                <a:latin typeface="微软雅黑" pitchFamily="34" charset="0"/>
                <a:ea typeface="微软雅黑" pitchFamily="34" charset="-122"/>
                <a:cs typeface="微软雅黑" pitchFamily="34" charset="-120"/>
              </a:rPr>
              <a:t>；食品包装多为一次性使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用</a:t>
            </a:r>
            <a:r>
              <a:rPr lang="en-US" altLang="zh-CN" sz="2000" b="0" i="0" dirty="0">
                <a:solidFill>
                  <a:srgbClr val="000000"/>
                </a:solidFill>
                <a:latin typeface="微软雅黑" pitchFamily="34" charset="0"/>
                <a:ea typeface="微软雅黑" pitchFamily="34" charset="-122"/>
                <a:cs typeface="微软雅黑" pitchFamily="34" charset="-120"/>
              </a:rPr>
              <a:t>，使用后多进入垃圾处理流程，相对来说释放到多种环境介质并造成污染的程度有限，B</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电子产品使用周期相对较长</a:t>
            </a:r>
            <a:r>
              <a:rPr lang="en-US" altLang="zh-CN" sz="2000" b="0" i="0" dirty="0">
                <a:solidFill>
                  <a:srgbClr val="000000"/>
                </a:solidFill>
                <a:latin typeface="微软雅黑" pitchFamily="34" charset="0"/>
                <a:ea typeface="微软雅黑" pitchFamily="34" charset="-122"/>
                <a:cs typeface="微软雅黑" pitchFamily="34" charset="-120"/>
              </a:rPr>
              <a:t>，且其含有的PAEs释放到环境介质的途径不如塑料地膜广泛</a:t>
            </a:r>
            <a:r>
              <a:rPr lang="en-US" altLang="zh-CN" sz="2000" b="0" i="0">
                <a:solidFill>
                  <a:srgbClr val="000000"/>
                </a:solidFill>
                <a:latin typeface="微软雅黑" pitchFamily="34" charset="0"/>
                <a:ea typeface="微软雅黑" pitchFamily="34" charset="-122"/>
                <a:cs typeface="微软雅黑" pitchFamily="34" charset="-120"/>
              </a:rPr>
              <a:t>，对各介</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质污染</a:t>
            </a:r>
            <a:r>
              <a:rPr lang="en-US" altLang="zh-CN" sz="2000" b="0" i="0" dirty="0">
                <a:solidFill>
                  <a:srgbClr val="000000"/>
                </a:solidFill>
                <a:latin typeface="微软雅黑" pitchFamily="34" charset="0"/>
                <a:ea typeface="微软雅黑" pitchFamily="34" charset="-122"/>
                <a:cs typeface="微软雅黑" pitchFamily="34" charset="-120"/>
              </a:rPr>
              <a:t>“贡献”相对较小，D错误。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82168D-2E8D-7DC4-74F2-6D9E8BFAB3DF}"/>
            </a:ext>
          </a:extLst>
        </p:cNvPr>
        <p:cNvGrpSpPr/>
        <p:nvPr/>
      </p:nvGrpSpPr>
      <p:grpSpPr>
        <a:xfrm>
          <a:off x="0" y="0"/>
          <a:ext cx="0" cy="0"/>
          <a:chOff x="0" y="0"/>
          <a:chExt cx="0" cy="0"/>
        </a:xfrm>
      </p:grpSpPr>
    </p:spTree>
    <p:extLst>
      <p:ext uri="{BB962C8B-B14F-4D97-AF65-F5344CB8AC3E}">
        <p14:creationId xmlns:p14="http://schemas.microsoft.com/office/powerpoint/2010/main" val="351742601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5_BD.37_1#eae8e6029?pid=732df30a4&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4.PAEs污染对长江三角洲地区居民健康威胁较大，</a:t>
            </a:r>
            <a:r>
              <a:rPr lang="en-US" altLang="zh-CN" sz="2000" b="0" i="0">
                <a:solidFill>
                  <a:srgbClr val="000000"/>
                </a:solidFill>
                <a:latin typeface="微软雅黑" pitchFamily="34" charset="0"/>
                <a:ea typeface="微软雅黑" pitchFamily="34" charset="-122"/>
                <a:cs typeface="微软雅黑" pitchFamily="34" charset="-120"/>
              </a:rPr>
              <a:t>主要原因是该地区(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8_1#eae8e6029.bracket?pid=732df30a4&amp;color=0,0,0&amp;vpa=11&amp;vtp=1"/>
          <p:cNvSpPr/>
          <p:nvPr/>
        </p:nvSpPr>
        <p:spPr>
          <a:xfrm>
            <a:off x="8562467"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37_2#eae8e6029.choices?pid=732df30a4&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A.人口密集</a:t>
            </a:r>
            <a:r>
              <a:rPr lang="en-US" altLang="zh-CN" sz="2000" b="0" i="0">
                <a:solidFill>
                  <a:srgbClr val="000000"/>
                </a:solidFill>
                <a:latin typeface="微软雅黑" pitchFamily="34" charset="0"/>
                <a:ea typeface="微软雅黑" pitchFamily="34" charset="-122"/>
                <a:cs typeface="微软雅黑" pitchFamily="34" charset="-120"/>
              </a:rPr>
              <a:t>，塑料产品更新周期短</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.降水丰富，地表水PAEs含量高</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.经济发达</a:t>
            </a:r>
            <a:r>
              <a:rPr lang="en-US" altLang="zh-CN" sz="2000" b="0" i="0">
                <a:solidFill>
                  <a:srgbClr val="000000"/>
                </a:solidFill>
                <a:latin typeface="微软雅黑" pitchFamily="34" charset="0"/>
                <a:ea typeface="微软雅黑" pitchFamily="34" charset="-122"/>
                <a:cs typeface="微软雅黑" pitchFamily="34" charset="-120"/>
              </a:rPr>
              <a:t>，汽车尾气排放量较大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.土壤黏重，PAEs降解速度较慢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5_AS.39_1#eae8e6029?vop=1&amp;pid=732df30a4&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本题考查环境问题产生的原因。由材料可知，PAEs作为一类广泛使用的增塑剂</a:t>
            </a:r>
            <a:r>
              <a:rPr lang="en-US" altLang="zh-CN" sz="2000" b="0" i="0">
                <a:solidFill>
                  <a:srgbClr val="000000"/>
                </a:solidFill>
                <a:latin typeface="微软雅黑" pitchFamily="34" charset="0"/>
                <a:ea typeface="微软雅黑" pitchFamily="34" charset="-122"/>
                <a:cs typeface="微软雅黑" pitchFamily="34" charset="-120"/>
              </a:rPr>
              <a:t>，被大量添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加到玩具</a:t>
            </a:r>
            <a:r>
              <a:rPr lang="en-US" altLang="zh-CN" sz="2000" b="0" i="0" dirty="0">
                <a:solidFill>
                  <a:srgbClr val="000000"/>
                </a:solidFill>
                <a:latin typeface="微软雅黑" pitchFamily="34" charset="0"/>
                <a:ea typeface="微软雅黑" pitchFamily="34" charset="-122"/>
                <a:cs typeface="微软雅黑" pitchFamily="34" charset="-120"/>
              </a:rPr>
              <a:t>、化妆品、食品包装等产品中。长江三角洲地区经济发达，人口密集，含有</a:t>
            </a:r>
            <a:r>
              <a:rPr lang="en-US" altLang="zh-CN" sz="2000" b="0" i="0">
                <a:solidFill>
                  <a:srgbClr val="000000"/>
                </a:solidFill>
                <a:latin typeface="微软雅黑" pitchFamily="34" charset="0"/>
                <a:ea typeface="微软雅黑" pitchFamily="34" charset="-122"/>
                <a:cs typeface="微软雅黑" pitchFamily="34" charset="-120"/>
              </a:rPr>
              <a:t>PAEs的产品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使用量大</a:t>
            </a:r>
            <a:r>
              <a:rPr lang="en-US" altLang="zh-CN" sz="2000" b="0" i="0" dirty="0">
                <a:solidFill>
                  <a:srgbClr val="000000"/>
                </a:solidFill>
                <a:latin typeface="微软雅黑" pitchFamily="34" charset="0"/>
                <a:ea typeface="微软雅黑" pitchFamily="34" charset="-122"/>
                <a:cs typeface="微软雅黑" pitchFamily="34" charset="-120"/>
              </a:rPr>
              <a:t>、更新周期短，周围环境PAEs含量较高，对该地区居民健康威胁较大，A正确</a:t>
            </a:r>
            <a:r>
              <a:rPr lang="en-US" altLang="zh-CN" sz="2000" b="0" i="0">
                <a:solidFill>
                  <a:srgbClr val="000000"/>
                </a:solidFill>
                <a:latin typeface="微软雅黑" pitchFamily="34" charset="0"/>
                <a:ea typeface="微软雅黑" pitchFamily="34" charset="-122"/>
                <a:cs typeface="微软雅黑" pitchFamily="34" charset="-120"/>
              </a:rPr>
              <a:t>；汽车尾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气排放的主要污染物有一氧化碳</a:t>
            </a:r>
            <a:r>
              <a:rPr lang="en-US" altLang="zh-CN" sz="2000" b="0" i="0" dirty="0">
                <a:solidFill>
                  <a:srgbClr val="000000"/>
                </a:solidFill>
                <a:latin typeface="微软雅黑" pitchFamily="34" charset="0"/>
                <a:ea typeface="微软雅黑" pitchFamily="34" charset="-122"/>
                <a:cs typeface="微软雅黑" pitchFamily="34" charset="-120"/>
              </a:rPr>
              <a:t>、氮氧化物等，而非PAEs，C错误；与污染来源相比</a:t>
            </a:r>
            <a:r>
              <a:rPr lang="en-US" altLang="zh-CN" sz="2000" b="0" i="0">
                <a:solidFill>
                  <a:srgbClr val="000000"/>
                </a:solidFill>
                <a:latin typeface="微软雅黑" pitchFamily="34" charset="0"/>
                <a:ea typeface="微软雅黑" pitchFamily="34" charset="-122"/>
                <a:cs typeface="微软雅黑" pitchFamily="34" charset="-120"/>
              </a:rPr>
              <a:t>，“降水丰</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富</a:t>
            </a:r>
            <a:r>
              <a:rPr lang="en-US" altLang="zh-CN" sz="2000" b="0" i="0" dirty="0">
                <a:solidFill>
                  <a:srgbClr val="000000"/>
                </a:solidFill>
                <a:latin typeface="微软雅黑" pitchFamily="34" charset="0"/>
                <a:ea typeface="微软雅黑" pitchFamily="34" charset="-122"/>
                <a:cs typeface="微软雅黑" pitchFamily="34" charset="-120"/>
              </a:rPr>
              <a:t>，地表水PAEs含量高”“土壤黏重，PAEs降解速度较慢”均不是主要原因，B、D错误。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5EDB4F-73AC-13AA-5F9A-D23FE44AE742}"/>
            </a:ext>
          </a:extLst>
        </p:cNvPr>
        <p:cNvGrpSpPr/>
        <p:nvPr/>
      </p:nvGrpSpPr>
      <p:grpSpPr>
        <a:xfrm>
          <a:off x="0" y="0"/>
          <a:ext cx="0" cy="0"/>
          <a:chOff x="0" y="0"/>
          <a:chExt cx="0" cy="0"/>
        </a:xfrm>
      </p:grpSpPr>
    </p:spTree>
    <p:extLst>
      <p:ext uri="{BB962C8B-B14F-4D97-AF65-F5344CB8AC3E}">
        <p14:creationId xmlns:p14="http://schemas.microsoft.com/office/powerpoint/2010/main" val="364426474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M_4_BD.40_1#95748b527?pid=0517ccce2&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[山西卓越联盟2025高二联考]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五大湖地区煤铁资源丰富</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为北美传统老工业区</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该地区的淡水</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储量约占世界淡水资源的</a:t>
            </a:r>
            <a:r>
              <a:rPr lang="en-US" altLang="zh-CN" sz="2000" b="0" i="0" dirty="0">
                <a:solidFill>
                  <a:srgbClr val="000000"/>
                </a:solidFill>
                <a:latin typeface="Times New Roman" pitchFamily="34" charset="0"/>
                <a:ea typeface="KaiTi" pitchFamily="34" charset="-122"/>
                <a:cs typeface="Times New Roman" pitchFamily="34" charset="-120"/>
              </a:rPr>
              <a:t>21%、</a:t>
            </a:r>
            <a:r>
              <a:rPr lang="en-US" altLang="zh-CN" sz="2000" b="0" i="0" dirty="0">
                <a:solidFill>
                  <a:srgbClr val="000000"/>
                </a:solidFill>
                <a:latin typeface="微软雅黑" pitchFamily="34" charset="0"/>
                <a:ea typeface="楷体" pitchFamily="34" charset="-122"/>
                <a:cs typeface="微软雅黑" pitchFamily="34" charset="-120"/>
              </a:rPr>
              <a:t>美国淡水量的</a:t>
            </a:r>
            <a:r>
              <a:rPr lang="en-US" altLang="zh-CN" sz="2000" b="0" i="0" dirty="0">
                <a:solidFill>
                  <a:srgbClr val="000000"/>
                </a:solidFill>
                <a:latin typeface="Times New Roman" pitchFamily="34" charset="0"/>
                <a:ea typeface="KaiTi" pitchFamily="34" charset="-122"/>
                <a:cs typeface="Times New Roman" pitchFamily="34" charset="-120"/>
              </a:rPr>
              <a:t>90%，</a:t>
            </a:r>
            <a:r>
              <a:rPr lang="en-US" altLang="zh-CN" sz="2000" b="0" i="0" dirty="0">
                <a:solidFill>
                  <a:srgbClr val="000000"/>
                </a:solidFill>
                <a:latin typeface="微软雅黑" pitchFamily="34" charset="0"/>
                <a:ea typeface="楷体" pitchFamily="34" charset="-122"/>
                <a:cs typeface="微软雅黑" pitchFamily="34" charset="-120"/>
              </a:rPr>
              <a:t>是世界上最大的地表淡水生态系统之一</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生</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态系统中动植物种类繁多</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结构复杂</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但该湖区水污染严重</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且该湖区每年的水体交换量不到</a:t>
            </a:r>
            <a:r>
              <a:rPr lang="en-US" altLang="zh-CN" sz="2000" b="0" i="0">
                <a:solidFill>
                  <a:srgbClr val="000000"/>
                </a:solidFill>
                <a:latin typeface="Times New Roman" pitchFamily="34" charset="0"/>
                <a:ea typeface="KaiTi" pitchFamily="34" charset="-122"/>
                <a:cs typeface="Times New Roman" pitchFamily="34" charset="-120"/>
              </a:rPr>
              <a:t>1%。</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下图为五大湖湖区位置示意图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4_BD.40_2#95748b527?pid=0517ccce2&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178808" y="2864046"/>
            <a:ext cx="3840480" cy="179222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5_BD.41_1#93cb9d0ba?pid=95748b527&amp;color=0,0,0&amp;vtp=1&amp;bbb=1"/>
          <p:cNvSpPr/>
          <p:nvPr/>
        </p:nvSpPr>
        <p:spPr>
          <a:xfrm>
            <a:off x="722376" y="4794446"/>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a:solidFill>
                  <a:srgbClr val="000000"/>
                </a:solidFill>
                <a:latin typeface="微软雅黑" pitchFamily="34" charset="0"/>
                <a:ea typeface="微软雅黑" pitchFamily="34" charset="-122"/>
                <a:cs typeface="微软雅黑" pitchFamily="34" charset="-120"/>
              </a:rPr>
              <a:t>与五大湖湖区水污染严重关联性最小的是(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AN.42_1#93cb9d0ba.bracket?pid=95748b527&amp;color=0,0,0&amp;vpa=12&amp;vtp=1"/>
          <p:cNvSpPr/>
          <p:nvPr/>
        </p:nvSpPr>
        <p:spPr>
          <a:xfrm>
            <a:off x="5692839" y="4794446"/>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6" name="QC_5_BD.41_2#93cb9d0ba.choices?pid=95748b527&amp;color=0,0,0&amp;vtp=1&amp;bbb=1"/>
          <p:cNvSpPr/>
          <p:nvPr/>
        </p:nvSpPr>
        <p:spPr>
          <a:xfrm>
            <a:off x="722376" y="5247455"/>
            <a:ext cx="10753344" cy="405003"/>
          </a:xfrm>
          <a:prstGeom prst="rect">
            <a:avLst/>
          </a:prstGeom>
          <a:noFill/>
          <a:ln/>
        </p:spPr>
        <p:txBody>
          <a:bodyPr wrap="none" lIns="0" tIns="0" rIns="0" bIns="0" rtlCol="0" anchor="t"/>
          <a:lstStyle/>
          <a:p>
            <a:pPr latinLnBrk="1">
              <a:lnSpc>
                <a:spcPts val="3600"/>
              </a:lnSpc>
              <a:tabLst>
                <a:tab pos="2634029" algn="l"/>
                <a:tab pos="5483957" algn="l"/>
                <a:tab pos="8092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.人口密度大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B.农业面源污染</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C.制造业发达</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.过度开采石油</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5_AS.43_1#93cb9d0ba?vop=1&amp;pid=95748b527&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本题考查环境污染的原因。结合材料及所学知识可知，</a:t>
            </a:r>
            <a:r>
              <a:rPr lang="en-US" altLang="zh-CN" sz="2000" b="0" i="0">
                <a:solidFill>
                  <a:srgbClr val="000000"/>
                </a:solidFill>
                <a:latin typeface="微软雅黑" pitchFamily="34" charset="0"/>
                <a:ea typeface="微软雅黑" pitchFamily="34" charset="-122"/>
                <a:cs typeface="微软雅黑" pitchFamily="34" charset="-120"/>
              </a:rPr>
              <a:t>五大湖湖区为北美传统老工业区，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制造业发达</a:t>
            </a:r>
            <a:r>
              <a:rPr lang="en-US" altLang="zh-CN" sz="2000" b="0" i="0" dirty="0">
                <a:solidFill>
                  <a:srgbClr val="000000"/>
                </a:solidFill>
                <a:latin typeface="微软雅黑" pitchFamily="34" charset="0"/>
                <a:ea typeface="微软雅黑" pitchFamily="34" charset="-122"/>
                <a:cs typeface="微软雅黑" pitchFamily="34" charset="-120"/>
              </a:rPr>
              <a:t>、人口密度大，工业污水、城市生活污水排放多，加之农业发达，</a:t>
            </a:r>
            <a:r>
              <a:rPr lang="en-US" altLang="zh-CN" sz="2000" b="0" i="0">
                <a:solidFill>
                  <a:srgbClr val="000000"/>
                </a:solidFill>
                <a:latin typeface="微软雅黑" pitchFamily="34" charset="0"/>
                <a:ea typeface="微软雅黑" pitchFamily="34" charset="-122"/>
                <a:cs typeface="微软雅黑" pitchFamily="34" charset="-120"/>
              </a:rPr>
              <a:t>农业面源污染严重，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导致其水污染严重</a:t>
            </a:r>
            <a:r>
              <a:rPr lang="en-US" altLang="zh-CN" sz="2000" b="0" i="0" dirty="0">
                <a:solidFill>
                  <a:srgbClr val="000000"/>
                </a:solidFill>
                <a:latin typeface="微软雅黑" pitchFamily="34" charset="0"/>
                <a:ea typeface="微软雅黑" pitchFamily="34" charset="-122"/>
                <a:cs typeface="微软雅黑" pitchFamily="34" charset="-120"/>
              </a:rPr>
              <a:t>，A、B、C不符合题意；五大湖湖区煤炭、铁矿资源丰富，</a:t>
            </a:r>
            <a:r>
              <a:rPr lang="en-US" altLang="zh-CN" sz="2000" b="0" i="0">
                <a:solidFill>
                  <a:srgbClr val="000000"/>
                </a:solidFill>
                <a:latin typeface="微软雅黑" pitchFamily="34" charset="0"/>
                <a:ea typeface="微软雅黑" pitchFamily="34" charset="-122"/>
                <a:cs typeface="微软雅黑" pitchFamily="34" charset="-120"/>
              </a:rPr>
              <a:t>但石油资源较少，</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水污染严重与过度开采石油关系最小</a:t>
            </a:r>
            <a:r>
              <a:rPr lang="en-US" altLang="zh-CN" sz="2000" b="0" i="0" dirty="0">
                <a:solidFill>
                  <a:srgbClr val="000000"/>
                </a:solidFill>
                <a:latin typeface="微软雅黑" pitchFamily="34" charset="0"/>
                <a:ea typeface="微软雅黑" pitchFamily="34" charset="-122"/>
                <a:cs typeface="微软雅黑" pitchFamily="34" charset="-120"/>
              </a:rPr>
              <a:t>，D符合题意。故选D。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M_5_BD.1_1#216224ab1?pid=95f20db82&amp;color=0,0,0&amp;vtp=1&amp;bt=1&amp;bbb=1"/>
          <p:cNvSpPr/>
          <p:nvPr/>
        </p:nvSpPr>
        <p:spPr>
          <a:xfrm>
            <a:off x="722376" y="969264"/>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Times New Roman" pitchFamily="34" charset="0"/>
                <a:ea typeface="KaiTi" pitchFamily="34" charset="-122"/>
                <a:cs typeface="Times New Roman" pitchFamily="34" charset="-120"/>
              </a:rPr>
              <a:t>阅读下列景观图片，回答下面小题。</a:t>
            </a:r>
            <a:endParaRPr lang="en-US" altLang="zh-CN" sz="2000" dirty="0"/>
          </a:p>
        </p:txBody>
      </p:sp>
      <p:pic>
        <p:nvPicPr>
          <p:cNvPr id="3" name="QM_5_BD.1_2#216224ab1?pid=95f20db82&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096512" y="1511300"/>
            <a:ext cx="4005072" cy="32095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6_BD.2_1#1e5fa97db?pid=216224ab1&amp;color=0,0,0&amp;vtp=1&amp;bt=1&amp;bbb=1">
            <a:extLst>
              <a:ext uri="{FF2B5EF4-FFF2-40B4-BE49-F238E27FC236}">
                <a16:creationId xmlns:a16="http://schemas.microsoft.com/office/drawing/2014/main" id="{FE62D398-6975-34DD-A805-5BFA4AE9FE1A}"/>
              </a:ext>
            </a:extLst>
          </p:cNvPr>
          <p:cNvSpPr/>
          <p:nvPr/>
        </p:nvSpPr>
        <p:spPr>
          <a:xfrm>
            <a:off x="722376" y="4851400"/>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1.图片中反映的环境问题属于“人类排放废弃物和有害物质超过环境的自净能力”</a:t>
            </a:r>
            <a:r>
              <a:rPr lang="en-US" altLang="zh-CN" sz="2000" b="0" i="0">
                <a:solidFill>
                  <a:srgbClr val="000000"/>
                </a:solidFill>
                <a:latin typeface="微软雅黑" pitchFamily="34" charset="0"/>
                <a:ea typeface="微软雅黑" pitchFamily="34" charset="-122"/>
                <a:cs typeface="微软雅黑" pitchFamily="34" charset="-120"/>
              </a:rPr>
              <a:t>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AN.3_1#1e5fa97db.bracket?pid=216224ab1&amp;color=0,0,0&amp;vpa=1&amp;vtp=1">
            <a:extLst>
              <a:ext uri="{FF2B5EF4-FFF2-40B4-BE49-F238E27FC236}">
                <a16:creationId xmlns:a16="http://schemas.microsoft.com/office/drawing/2014/main" id="{7A99102E-882F-1DD1-654A-2C2621C2F3CC}"/>
              </a:ext>
            </a:extLst>
          </p:cNvPr>
          <p:cNvSpPr/>
          <p:nvPr/>
        </p:nvSpPr>
        <p:spPr>
          <a:xfrm>
            <a:off x="10531539" y="4851400"/>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6" name="QC_6_BD.2_2#1e5fa97db.choices?pid=216224ab1&amp;color=0,0,0&amp;vtp=1&amp;bbb=1">
            <a:extLst>
              <a:ext uri="{FF2B5EF4-FFF2-40B4-BE49-F238E27FC236}">
                <a16:creationId xmlns:a16="http://schemas.microsoft.com/office/drawing/2014/main" id="{86208693-2644-92EB-5C6E-FDCAF7CE41BF}"/>
              </a:ext>
            </a:extLst>
          </p:cNvPr>
          <p:cNvSpPr/>
          <p:nvPr/>
        </p:nvSpPr>
        <p:spPr>
          <a:xfrm>
            <a:off x="722376" y="5307965"/>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.①③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495E86-6B2D-2904-1D86-DC6AA0EA242F}"/>
            </a:ext>
          </a:extLst>
        </p:cNvPr>
        <p:cNvGrpSpPr/>
        <p:nvPr/>
      </p:nvGrpSpPr>
      <p:grpSpPr>
        <a:xfrm>
          <a:off x="0" y="0"/>
          <a:ext cx="0" cy="0"/>
          <a:chOff x="0" y="0"/>
          <a:chExt cx="0" cy="0"/>
        </a:xfrm>
      </p:grpSpPr>
    </p:spTree>
    <p:extLst>
      <p:ext uri="{BB962C8B-B14F-4D97-AF65-F5344CB8AC3E}">
        <p14:creationId xmlns:p14="http://schemas.microsoft.com/office/powerpoint/2010/main" val="312266931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5_BD.44_1#f84f48150?pid=95748b527&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a:solidFill>
                  <a:srgbClr val="000000"/>
                </a:solidFill>
                <a:latin typeface="微软雅黑" pitchFamily="34" charset="0"/>
                <a:ea typeface="微软雅黑" pitchFamily="34" charset="-122"/>
                <a:cs typeface="微软雅黑" pitchFamily="34" charset="-120"/>
              </a:rPr>
              <a:t>五大湖湖区水污染严重可能会导致(</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45_1#f84f48150.bracket?pid=95748b527&amp;color=0,0,0&amp;vpa=13&amp;vtp=1"/>
          <p:cNvSpPr/>
          <p:nvPr/>
        </p:nvSpPr>
        <p:spPr>
          <a:xfrm>
            <a:off x="4943539"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44_2#f84f48150?pid=95748b527&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875329" algn="l"/>
                <a:tab pos="5737957" algn="l"/>
                <a:tab pos="8346586" algn="l"/>
              </a:tabLst>
            </a:pPr>
            <a:r>
              <a:rPr lang="en-US" altLang="zh-CN" sz="2000" b="0" i="0">
                <a:solidFill>
                  <a:srgbClr val="000000"/>
                </a:solidFill>
                <a:latin typeface="微软雅黑" pitchFamily="34" charset="0"/>
                <a:ea typeface="微软雅黑" pitchFamily="34" charset="-122"/>
                <a:cs typeface="微软雅黑" pitchFamily="34" charset="-120"/>
              </a:rPr>
              <a:t>①可用地下水减少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②生物多样性减少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③外来生物入侵</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渔业过度捕捞</a:t>
            </a:r>
            <a:endParaRPr lang="en-US" altLang="zh-CN" sz="2000" dirty="0"/>
          </a:p>
        </p:txBody>
      </p:sp>
      <p:sp>
        <p:nvSpPr>
          <p:cNvPr id="5" name="QC_5_BD.44_3#f84f48150.choices?pid=95748b527&amp;color=0,0,0&amp;vtp=1&amp;bbb=1"/>
          <p:cNvSpPr/>
          <p:nvPr/>
        </p:nvSpPr>
        <p:spPr>
          <a:xfrm>
            <a:off x="722376" y="18881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5_AS.46_1#f84f48150?vop=1&amp;pid=95748b527&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本题考查环境污染的影响。五大湖湖区水污染严重，水域环境恶化</a:t>
            </a:r>
            <a:r>
              <a:rPr lang="en-US" altLang="zh-CN" sz="2000" b="0" i="0">
                <a:solidFill>
                  <a:srgbClr val="000000"/>
                </a:solidFill>
                <a:latin typeface="微软雅黑" pitchFamily="34" charset="0"/>
                <a:ea typeface="微软雅黑" pitchFamily="34" charset="-122"/>
                <a:cs typeface="微软雅黑" pitchFamily="34" charset="-120"/>
              </a:rPr>
              <a:t>，会导致生物多样性减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少</a:t>
            </a:r>
            <a:r>
              <a:rPr lang="en-US" altLang="zh-CN" sz="2000" b="0" i="0" dirty="0">
                <a:solidFill>
                  <a:srgbClr val="000000"/>
                </a:solidFill>
                <a:latin typeface="微软雅黑" pitchFamily="34" charset="0"/>
                <a:ea typeface="微软雅黑" pitchFamily="34" charset="-122"/>
                <a:cs typeface="微软雅黑" pitchFamily="34" charset="-120"/>
              </a:rPr>
              <a:t>，同时，导致地下水污染加剧，可用地下水减少，①②正确；</a:t>
            </a:r>
            <a:r>
              <a:rPr lang="en-US" altLang="zh-CN" sz="2000" b="0" i="0">
                <a:solidFill>
                  <a:srgbClr val="000000"/>
                </a:solidFill>
                <a:latin typeface="微软雅黑" pitchFamily="34" charset="0"/>
                <a:ea typeface="微软雅黑" pitchFamily="34" charset="-122"/>
                <a:cs typeface="微软雅黑" pitchFamily="34" charset="-120"/>
              </a:rPr>
              <a:t>水污染严重与外来生物入侵无关，</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错误；水污染严重导致渔业减产，不会直接导致渔业过度捕捞，④错误。故选A。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C_4#1710a0f4b.fixed?pid=3cb2c8960&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2</a:t>
            </a:r>
            <a:endParaRPr lang="en-US" altLang="zh-CN" sz="7200" dirty="0"/>
          </a:p>
        </p:txBody>
      </p:sp>
      <p:sp>
        <p:nvSpPr>
          <p:cNvPr id="3" name="C_4#1710a0f4b.fixed?pid=3cb2c8960&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第二节综合训练</a:t>
            </a:r>
            <a:endParaRPr lang="en-US" altLang="zh-CN" sz="4400" dirty="0"/>
          </a:p>
        </p:txBody>
      </p:sp>
      <p:pic>
        <p:nvPicPr>
          <p:cNvPr id="4" name="C_4#1710a0f4b.fixed?pid=3cb2c8960&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4_BD#1710a0f4b.fixed?pid=3cb2c8960&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刷能力</a:t>
            </a:r>
            <a:endParaRPr lang="en-US" altLang="zh-CN" sz="2800" dirty="0"/>
          </a:p>
        </p:txBody>
      </p:sp>
    </p:spTree>
  </p:cSld>
  <p:clrMapOvr>
    <a:masterClrMapping/>
  </p:clrMapOvr>
  <p:transition>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613CF7-32B4-DD4B-4874-EB2F33593B11}"/>
            </a:ext>
          </a:extLst>
        </p:cNvPr>
        <p:cNvGrpSpPr/>
        <p:nvPr/>
      </p:nvGrpSpPr>
      <p:grpSpPr>
        <a:xfrm>
          <a:off x="0" y="0"/>
          <a:ext cx="0" cy="0"/>
          <a:chOff x="0" y="0"/>
          <a:chExt cx="0" cy="0"/>
        </a:xfrm>
      </p:grpSpPr>
    </p:spTree>
    <p:extLst>
      <p:ext uri="{BB962C8B-B14F-4D97-AF65-F5344CB8AC3E}">
        <p14:creationId xmlns:p14="http://schemas.microsoft.com/office/powerpoint/2010/main" val="209044570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M_5_BD.47_1#ae16ddb70?pid=1710a0f4b&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[山东济南一中2025高二期末]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近年来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我国城镇化快速发展</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由工农业生产等引起的空气污染</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成为社会关注的热点问题</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下图示意</a:t>
            </a:r>
            <a:r>
              <a:rPr lang="en-US" altLang="zh-CN" sz="2000" b="0" i="0" dirty="0">
                <a:solidFill>
                  <a:srgbClr val="000000"/>
                </a:solidFill>
                <a:latin typeface="Times New Roman" pitchFamily="34" charset="0"/>
                <a:ea typeface="KaiTi" pitchFamily="34" charset="-122"/>
                <a:cs typeface="Times New Roman" pitchFamily="34" charset="-120"/>
              </a:rPr>
              <a:t>2017—2021</a:t>
            </a:r>
            <a:r>
              <a:rPr lang="en-US" altLang="zh-CN" sz="2000" b="0" i="0">
                <a:solidFill>
                  <a:srgbClr val="000000"/>
                </a:solidFill>
                <a:latin typeface="微软雅黑" pitchFamily="34" charset="0"/>
                <a:ea typeface="楷体" pitchFamily="34" charset="-122"/>
                <a:cs typeface="微软雅黑" pitchFamily="34" charset="-120"/>
              </a:rPr>
              <a:t>年西安市</a:t>
            </a:r>
            <a:r>
              <a:rPr lang="en-US" altLang="zh-CN" sz="2000" b="0" i="0">
                <a:solidFill>
                  <a:srgbClr val="000000"/>
                </a:solidFill>
                <a:latin typeface="Times New Roman" pitchFamily="34" charset="0"/>
                <a:ea typeface="KaiTi" pitchFamily="34" charset="-122"/>
                <a:cs typeface="Times New Roman" pitchFamily="34" charset="-120"/>
              </a:rPr>
              <a:t>PM</a:t>
            </a:r>
            <a:r>
              <a:rPr lang="en-US" altLang="zh-CN" sz="2000" b="0" i="0">
                <a:solidFill>
                  <a:srgbClr val="000000"/>
                </a:solidFill>
                <a:latin typeface="Times New Roman" pitchFamily="34" charset="0"/>
                <a:ea typeface="SimSun" pitchFamily="34" charset="-122"/>
                <a:cs typeface="Times New Roman" pitchFamily="34" charset="-120"/>
              </a:rPr>
              <a:t> </a:t>
            </a:r>
            <a:r>
              <a:rPr lang="en-US" altLang="zh-CN" sz="2000" b="0" i="0" baseline="-25000">
                <a:solidFill>
                  <a:srgbClr val="000000"/>
                </a:solidFill>
                <a:latin typeface="Times New Roman" pitchFamily="34" charset="0"/>
                <a:ea typeface="微软雅黑" pitchFamily="34" charset="-122"/>
                <a:cs typeface="Times New Roman" pitchFamily="34" charset="-120"/>
              </a:rPr>
              <a:t>10</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可吸入颗粒物</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和</a:t>
            </a:r>
            <a:r>
              <a:rPr lang="en-US" altLang="zh-CN" sz="2000" b="0" i="0">
                <a:solidFill>
                  <a:srgbClr val="000000"/>
                </a:solidFill>
                <a:latin typeface="Times New Roman" pitchFamily="34" charset="0"/>
                <a:ea typeface="KaiTi" pitchFamily="34" charset="-122"/>
                <a:cs typeface="Times New Roman" pitchFamily="34" charset="-120"/>
              </a:rPr>
              <a:t>PM</a:t>
            </a:r>
            <a:r>
              <a:rPr lang="en-US" altLang="zh-CN" sz="2000" b="0" i="0">
                <a:solidFill>
                  <a:srgbClr val="000000"/>
                </a:solidFill>
                <a:latin typeface="Times New Roman" pitchFamily="34" charset="0"/>
                <a:ea typeface="SimSun" pitchFamily="34" charset="-122"/>
                <a:cs typeface="Times New Roman" pitchFamily="34" charset="-120"/>
              </a:rPr>
              <a:t> </a:t>
            </a:r>
            <a:r>
              <a:rPr lang="en-US" altLang="zh-CN" sz="2000" b="0" i="0" baseline="-25000">
                <a:solidFill>
                  <a:srgbClr val="000000"/>
                </a:solidFill>
                <a:latin typeface="Times New Roman" pitchFamily="34" charset="0"/>
                <a:ea typeface="微软雅黑" pitchFamily="34" charset="-122"/>
                <a:cs typeface="Times New Roman" pitchFamily="34" charset="-120"/>
              </a:rPr>
              <a:t>2.5</a:t>
            </a:r>
            <a:r>
              <a:rPr lang="en-US" altLang="zh-CN" sz="100" b="0" i="0" kern="0" spc="-99900">
                <a:solidFill>
                  <a:srgbClr val="FFFFFF"/>
                </a:solidFill>
                <a:latin typeface="Times New Roman" pitchFamily="34" charset="0"/>
                <a:ea typeface="KaiTi" pitchFamily="34" charset="-122"/>
                <a:cs typeface="Times New Roman" pitchFamily="34" charset="-120"/>
              </a:rPr>
              <a:t> </a:t>
            </a:r>
          </a:p>
          <a:p>
            <a:pPr latinLnBrk="1">
              <a:lnSpc>
                <a:spcPts val="3400"/>
              </a:lnSpc>
            </a:pP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细颗粒物</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质量浓度日变化</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5_BD.47_2#ae16ddb70?pid=1710a0f4b&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059936" y="2406846"/>
            <a:ext cx="4069080" cy="260604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46.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C_6_BD.48_1#abd803f39?pid=ae16ddb70&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1.白天大气颗粒物质量浓度快速下降，</a:t>
            </a:r>
            <a:r>
              <a:rPr lang="en-US" altLang="zh-CN" sz="2000" b="0" i="0">
                <a:solidFill>
                  <a:srgbClr val="000000"/>
                </a:solidFill>
                <a:latin typeface="微软雅黑" pitchFamily="34" charset="0"/>
                <a:ea typeface="微软雅黑" pitchFamily="34" charset="-122"/>
                <a:cs typeface="微软雅黑" pitchFamily="34" charset="-120"/>
              </a:rPr>
              <a:t>其主要原因是(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49_1#abd803f39.bracket?pid=ae16ddb70&amp;color=0,0,0&amp;vpa=14&amp;vtp=1"/>
          <p:cNvSpPr/>
          <p:nvPr/>
        </p:nvSpPr>
        <p:spPr>
          <a:xfrm>
            <a:off x="6721539"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48_2#abd803f39.choices?pid=ae16ddb70&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A.太阳辐射增强</a:t>
            </a:r>
            <a:r>
              <a:rPr lang="en-US" altLang="zh-CN" sz="2000" b="0" i="0">
                <a:solidFill>
                  <a:srgbClr val="000000"/>
                </a:solidFill>
                <a:latin typeface="微软雅黑" pitchFamily="34" charset="0"/>
                <a:ea typeface="微软雅黑" pitchFamily="34" charset="-122"/>
                <a:cs typeface="微软雅黑" pitchFamily="34" charset="-120"/>
              </a:rPr>
              <a:t>，大气层结不稳定</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.大气逆辐射减弱，大气扩散能力提高</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.降水频率增加</a:t>
            </a:r>
            <a:r>
              <a:rPr lang="en-US" altLang="zh-CN" sz="2000" b="0" i="0">
                <a:solidFill>
                  <a:srgbClr val="000000"/>
                </a:solidFill>
                <a:latin typeface="微软雅黑" pitchFamily="34" charset="0"/>
                <a:ea typeface="微软雅黑" pitchFamily="34" charset="-122"/>
                <a:cs typeface="微软雅黑" pitchFamily="34" charset="-120"/>
              </a:rPr>
              <a:t>，颗粒物沉降显著</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.人类活动减少，颗粒物排放量降低</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C_6_AS.50_1#abd803f39?vop=1&amp;pid=ae16ddb70&amp;color=0,0,0&amp;vtp=1&amp;bt=1&amp;bbb=1"/>
          <p:cNvSpPr/>
          <p:nvPr/>
        </p:nvSpPr>
        <p:spPr>
          <a:xfrm>
            <a:off x="722376" y="972000"/>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本题考查环境污染的原因。</a:t>
            </a:r>
            <a:endParaRPr lang="en-US" altLang="zh-CN" sz="2200" dirty="0"/>
          </a:p>
        </p:txBody>
      </p:sp>
      <p:graphicFrame>
        <p:nvGraphicFramePr>
          <p:cNvPr id="36" name="QC_6_AS.50_2#abd803f39?colgroup=34,5&amp;vop=1&amp;pid=ae16ddb70&amp;color=0,0,0&amp;vtp=1&amp;bbb=1&amp;hb=1"/>
          <p:cNvGraphicFramePr>
            <a:graphicFrameLocks noGrp="1"/>
          </p:cNvGraphicFramePr>
          <p:nvPr>
            <p:extLst>
              <p:ext uri="{D42A27DB-BD31-4B8C-83A1-F6EECF244321}">
                <p14:modId xmlns:p14="http://schemas.microsoft.com/office/powerpoint/2010/main" val="2549641864"/>
              </p:ext>
            </p:extLst>
          </p:nvPr>
        </p:nvGraphicFramePr>
        <p:xfrm>
          <a:off x="722376" y="1545913"/>
          <a:ext cx="10725912" cy="2497836"/>
        </p:xfrm>
        <a:graphic>
          <a:graphicData uri="http://schemas.openxmlformats.org/drawingml/2006/table">
            <a:tbl>
              <a:tblPr/>
              <a:tblGrid>
                <a:gridCol w="9134856">
                  <a:extLst>
                    <a:ext uri="{9D8B030D-6E8A-4147-A177-3AD203B41FA5}">
                      <a16:colId xmlns:a16="http://schemas.microsoft.com/office/drawing/2014/main" val="20000"/>
                    </a:ext>
                  </a:extLst>
                </a:gridCol>
                <a:gridCol w="1591056">
                  <a:extLst>
                    <a:ext uri="{9D8B030D-6E8A-4147-A177-3AD203B41FA5}">
                      <a16:colId xmlns:a16="http://schemas.microsoft.com/office/drawing/2014/main" val="20001"/>
                    </a:ext>
                  </a:extLst>
                </a:gridCol>
              </a:tblGrid>
              <a:tr h="1218819">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白天随着太阳辐射增强</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地面吸收太阳辐射后升温</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近地面大气受热</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大气层结</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变得不稳定</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对流运动增强</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对流运动有利于大气中颗粒物的扩散</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使得大气颗</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粒物质量浓度快速下降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A正确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大气逆辐射减弱主要影响的是地面热量散失</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与大气扩散能力提高关系不大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B错误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从图中无法看出白天降水频率增加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C错误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6339">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白天人类活动通常较为频繁</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而不是减少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6"/>
                                        </p:tgtEl>
                                        <p:attrNameLst>
                                          <p:attrName>style.visibility</p:attrName>
                                        </p:attrNameLst>
                                      </p:cBhvr>
                                      <p:to>
                                        <p:strVal val="visible"/>
                                      </p:to>
                                    </p:set>
                                    <p:animEffect transition="in" filter="fade">
                                      <p:cBhvr>
                                        <p:cTn id="1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4C7D65-A3B9-EE33-CB4B-8E491537EED2}"/>
            </a:ext>
          </a:extLst>
        </p:cNvPr>
        <p:cNvGrpSpPr/>
        <p:nvPr/>
      </p:nvGrpSpPr>
      <p:grpSpPr>
        <a:xfrm>
          <a:off x="0" y="0"/>
          <a:ext cx="0" cy="0"/>
          <a:chOff x="0" y="0"/>
          <a:chExt cx="0" cy="0"/>
        </a:xfrm>
      </p:grpSpPr>
    </p:spTree>
    <p:extLst>
      <p:ext uri="{BB962C8B-B14F-4D97-AF65-F5344CB8AC3E}">
        <p14:creationId xmlns:p14="http://schemas.microsoft.com/office/powerpoint/2010/main" val="70584198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C_6_BD.51_1#dc68fa916?pid=ae16ddb70&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a:solidFill>
                  <a:srgbClr val="000000"/>
                </a:solidFill>
                <a:latin typeface="微软雅黑" pitchFamily="34" charset="0"/>
                <a:ea typeface="微软雅黑" pitchFamily="34" charset="-122"/>
                <a:cs typeface="微软雅黑" pitchFamily="34" charset="-120"/>
              </a:rPr>
              <a:t>控制西安市大气污染源的可行性措施是(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52_1#dc68fa916.bracket?pid=ae16ddb70&amp;color=0,0,0&amp;vpa=15&amp;vtp=1"/>
          <p:cNvSpPr/>
          <p:nvPr/>
        </p:nvSpPr>
        <p:spPr>
          <a:xfrm>
            <a:off x="5438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51_2#dc68fa916.choices?pid=ae16ddb70&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507029" algn="l"/>
                <a:tab pos="5483957" algn="l"/>
                <a:tab pos="7965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.增加绿地面积</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B.规划城市通风廊道</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C.淘汰燃油车辆</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.推广清洁能源供暖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6_AS.4_1#1e5fa97db?vop=1&amp;pid=216224ab1&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本题考查环境问题的产生原因。当人类排放废弃物和有害物质超过环境的自净能力时</a:t>
            </a:r>
            <a:r>
              <a:rPr lang="en-US" altLang="zh-CN" sz="2000" b="0" i="0">
                <a:solidFill>
                  <a:srgbClr val="000000"/>
                </a:solidFill>
                <a:latin typeface="微软雅黑" pitchFamily="34" charset="0"/>
                <a:ea typeface="微软雅黑" pitchFamily="34" charset="-122"/>
                <a:cs typeface="微软雅黑" pitchFamily="34" charset="-120"/>
              </a:rPr>
              <a:t>，会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出现环境污染问题</a:t>
            </a:r>
            <a:r>
              <a:rPr lang="en-US" altLang="zh-CN" sz="2000" b="0" i="0" dirty="0">
                <a:solidFill>
                  <a:srgbClr val="000000"/>
                </a:solidFill>
                <a:latin typeface="微软雅黑" pitchFamily="34" charset="0"/>
                <a:ea typeface="微软雅黑" pitchFamily="34" charset="-122"/>
                <a:cs typeface="微软雅黑" pitchFamily="34" charset="-120"/>
              </a:rPr>
              <a:t>。图示①是森林破坏，②是水土流失，③是大气污染，④是垃圾污染，</a:t>
            </a:r>
            <a:r>
              <a:rPr lang="en-US" altLang="zh-CN" sz="2000" b="0" i="0">
                <a:solidFill>
                  <a:srgbClr val="000000"/>
                </a:solidFill>
                <a:latin typeface="微软雅黑" pitchFamily="34" charset="0"/>
                <a:ea typeface="微软雅黑" pitchFamily="34" charset="-122"/>
                <a:cs typeface="微软雅黑" pitchFamily="34" charset="-120"/>
              </a:rPr>
              <a:t>③④属</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于环境污染问题</a:t>
            </a:r>
            <a:r>
              <a:rPr lang="en-US" altLang="zh-CN" sz="2000" b="0" i="0" dirty="0">
                <a:solidFill>
                  <a:srgbClr val="000000"/>
                </a:solidFill>
                <a:latin typeface="微软雅黑" pitchFamily="34" charset="0"/>
                <a:ea typeface="微软雅黑" pitchFamily="34" charset="-122"/>
                <a:cs typeface="微软雅黑" pitchFamily="34" charset="-120"/>
              </a:rPr>
              <a:t>。故选C。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0.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C_6_AS.53_1#dc68fa916?vop=1&amp;pid=ae16ddb70&amp;color=0,0,0&amp;vtp=1&amp;bt=1&amp;bbb=1&amp;hb=1"/>
          <p:cNvSpPr/>
          <p:nvPr/>
        </p:nvSpPr>
        <p:spPr>
          <a:xfrm>
            <a:off x="722376" y="972000"/>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本题考查环境污染的治理措施。增加绿地面积对净化空气有一定作用</a:t>
            </a:r>
            <a:r>
              <a:rPr lang="en-US" altLang="zh-CN" sz="2000" b="0" i="0">
                <a:solidFill>
                  <a:srgbClr val="000000"/>
                </a:solidFill>
                <a:latin typeface="微软雅黑" pitchFamily="34" charset="0"/>
                <a:ea typeface="微软雅黑" pitchFamily="34" charset="-122"/>
                <a:cs typeface="微软雅黑" pitchFamily="34" charset="-120"/>
              </a:rPr>
              <a:t>，但对于控制大气污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染源效果不显著</a:t>
            </a:r>
            <a:r>
              <a:rPr lang="en-US" altLang="zh-CN" sz="2000" b="0" i="0" dirty="0">
                <a:solidFill>
                  <a:srgbClr val="000000"/>
                </a:solidFill>
                <a:latin typeface="微软雅黑" pitchFamily="34" charset="0"/>
                <a:ea typeface="微软雅黑" pitchFamily="34" charset="-122"/>
                <a:cs typeface="微软雅黑" pitchFamily="34" charset="-120"/>
              </a:rPr>
              <a:t>，它主要是起到吸附和阻滞颗粒物等作用，而非从源头上减少污染物排放，</a:t>
            </a:r>
            <a:r>
              <a:rPr lang="en-US" altLang="zh-CN" sz="2000" b="0" i="0">
                <a:solidFill>
                  <a:srgbClr val="000000"/>
                </a:solidFill>
                <a:latin typeface="微软雅黑" pitchFamily="34" charset="0"/>
                <a:ea typeface="微软雅黑" pitchFamily="34" charset="-122"/>
                <a:cs typeface="微软雅黑" pitchFamily="34" charset="-120"/>
              </a:rPr>
              <a:t>A错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误</a:t>
            </a:r>
            <a:r>
              <a:rPr lang="en-US" altLang="zh-CN" sz="2000" b="0" i="0" dirty="0">
                <a:solidFill>
                  <a:srgbClr val="000000"/>
                </a:solidFill>
                <a:latin typeface="微软雅黑" pitchFamily="34" charset="0"/>
                <a:ea typeface="微软雅黑" pitchFamily="34" charset="-122"/>
                <a:cs typeface="微软雅黑" pitchFamily="34" charset="-120"/>
              </a:rPr>
              <a:t>。规划城市通风廊道可以改善城市空气流通状况，利于污染物扩散</a:t>
            </a:r>
            <a:r>
              <a:rPr lang="en-US" altLang="zh-CN" sz="2000" b="0" i="0">
                <a:solidFill>
                  <a:srgbClr val="000000"/>
                </a:solidFill>
                <a:latin typeface="微软雅黑" pitchFamily="34" charset="0"/>
                <a:ea typeface="微软雅黑" pitchFamily="34" charset="-122"/>
                <a:cs typeface="微软雅黑" pitchFamily="34" charset="-120"/>
              </a:rPr>
              <a:t>，但不能直接控制大气污染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源</a:t>
            </a:r>
            <a:r>
              <a:rPr lang="en-US" altLang="zh-CN" sz="2000" b="0" i="0" dirty="0">
                <a:solidFill>
                  <a:srgbClr val="000000"/>
                </a:solidFill>
                <a:latin typeface="微软雅黑" pitchFamily="34" charset="0"/>
                <a:ea typeface="微软雅黑" pitchFamily="34" charset="-122"/>
                <a:cs typeface="微软雅黑" pitchFamily="34" charset="-120"/>
              </a:rPr>
              <a:t>，B错误。淘汰燃油车辆在实际操作中面临诸多困难，如车辆更新成本高、</a:t>
            </a:r>
            <a:r>
              <a:rPr lang="en-US" altLang="zh-CN" sz="2000" b="0" i="0">
                <a:solidFill>
                  <a:srgbClr val="000000"/>
                </a:solidFill>
                <a:latin typeface="微软雅黑" pitchFamily="34" charset="0"/>
                <a:ea typeface="微软雅黑" pitchFamily="34" charset="-122"/>
                <a:cs typeface="微软雅黑" pitchFamily="34" charset="-120"/>
              </a:rPr>
              <a:t>配套设施不完善等，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短期内难以大规模实施</a:t>
            </a:r>
            <a:r>
              <a:rPr lang="en-US" altLang="zh-CN" sz="2000" b="0" i="0" dirty="0">
                <a:solidFill>
                  <a:srgbClr val="000000"/>
                </a:solidFill>
                <a:latin typeface="微软雅黑" pitchFamily="34" charset="0"/>
                <a:ea typeface="微软雅黑" pitchFamily="34" charset="-122"/>
                <a:cs typeface="微软雅黑" pitchFamily="34" charset="-120"/>
              </a:rPr>
              <a:t>，不是最具可行性的措施，C错误。推广清洁能源供暖</a:t>
            </a:r>
            <a:r>
              <a:rPr lang="en-US" altLang="zh-CN" sz="2000" b="0" i="0">
                <a:solidFill>
                  <a:srgbClr val="000000"/>
                </a:solidFill>
                <a:latin typeface="微软雅黑" pitchFamily="34" charset="0"/>
                <a:ea typeface="微软雅黑" pitchFamily="34" charset="-122"/>
                <a:cs typeface="微软雅黑" pitchFamily="34" charset="-120"/>
              </a:rPr>
              <a:t>，能够减少传统化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石能源燃烧产生的污染物排放</a:t>
            </a:r>
            <a:r>
              <a:rPr lang="en-US" altLang="zh-CN" sz="2000" b="0" i="0" dirty="0">
                <a:solidFill>
                  <a:srgbClr val="000000"/>
                </a:solidFill>
                <a:latin typeface="微软雅黑" pitchFamily="34" charset="0"/>
                <a:ea typeface="微软雅黑" pitchFamily="34" charset="-122"/>
                <a:cs typeface="微软雅黑" pitchFamily="34" charset="-120"/>
              </a:rPr>
              <a:t>，从源头上控制大气污染，且随着技术发展和成本降低</a:t>
            </a:r>
            <a:r>
              <a:rPr lang="en-US" altLang="zh-CN" sz="2000" b="0" i="0">
                <a:solidFill>
                  <a:srgbClr val="000000"/>
                </a:solidFill>
                <a:latin typeface="微软雅黑" pitchFamily="34" charset="0"/>
                <a:ea typeface="微软雅黑" pitchFamily="34" charset="-122"/>
                <a:cs typeface="微软雅黑" pitchFamily="34" charset="-120"/>
              </a:rPr>
              <a:t>，具有较高</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的可行性</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1.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C_6_AS.53_2#dc68fa916?vop=1&amp;pid=ae16ddb70&amp;color=0,0,0&amp;mp=1&amp;vtp=1&amp;bt=1&amp;bbb=1&amp;hb=1"/>
          <p:cNvSpPr/>
          <p:nvPr/>
        </p:nvSpPr>
        <p:spPr>
          <a:xfrm>
            <a:off x="722376" y="972000"/>
            <a:ext cx="10753344" cy="36629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【方法总结】</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大气污染程度的影响因素</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1）污染源：排放的污染物越多，污染程度越高。</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2）地形：平坦开阔的地形、狭管效应，有利于污染物的扩散；低洼的地形</a:t>
            </a:r>
            <a:r>
              <a:rPr lang="en-US" altLang="zh-CN" sz="2000" b="0" i="0">
                <a:solidFill>
                  <a:srgbClr val="000000"/>
                </a:solidFill>
                <a:latin typeface="微软雅黑" pitchFamily="34" charset="0"/>
                <a:ea typeface="微软雅黑" pitchFamily="34" charset="-122"/>
                <a:cs typeface="微软雅黑" pitchFamily="34" charset="-120"/>
              </a:rPr>
              <a:t>，不利于污染物的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扩散</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3）天气</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微软雅黑" pitchFamily="34" charset="-122"/>
                <a:cs typeface="微软雅黑" pitchFamily="34" charset="-120"/>
              </a:rPr>
              <a:t>风力大，利于污染物扩散，污染程度低；风力小，不利于污染物扩散，污染程度高。</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雨雪天气，利于大气污染物的沉降，大气污染程度低；干燥天气，大气污染程度往往较高。</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逆温天气，空气流动性差，大气污染程度高；非逆温天气，空气对流旺盛，大气污染程度低。</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8DFB8A-9D61-9A90-DC39-453A411F51E5}"/>
            </a:ext>
          </a:extLst>
        </p:cNvPr>
        <p:cNvGrpSpPr/>
        <p:nvPr/>
      </p:nvGrpSpPr>
      <p:grpSpPr>
        <a:xfrm>
          <a:off x="0" y="0"/>
          <a:ext cx="0" cy="0"/>
          <a:chOff x="0" y="0"/>
          <a:chExt cx="0" cy="0"/>
        </a:xfrm>
      </p:grpSpPr>
    </p:spTree>
    <p:extLst>
      <p:ext uri="{BB962C8B-B14F-4D97-AF65-F5344CB8AC3E}">
        <p14:creationId xmlns:p14="http://schemas.microsoft.com/office/powerpoint/2010/main" val="214289988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pic>
        <p:nvPicPr>
          <p:cNvPr id="2" name="QM_5_BD.54_1#31cbef50e?htil=2&amp;pid=1710a0f4b&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636398" y="1026864"/>
            <a:ext cx="2743200" cy="253288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5_BD.54_2#31cbef50e?htil=2&amp;pid=1710a0f4b&amp;color=0,0,0&amp;vtp=1&amp;bt=1&amp;bbb=1&amp;hb=1&amp;hs=1"/>
          <p:cNvSpPr/>
          <p:nvPr/>
        </p:nvSpPr>
        <p:spPr>
          <a:xfrm>
            <a:off x="722376" y="972000"/>
            <a:ext cx="7872984" cy="22147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[贵州贵阳2025高二月考改编]</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巴巴多斯</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位于东加勒比海小安</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的列斯群岛最东端</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为珊瑚石灰岩海岛国家</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国土面积较小</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四周被</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海洋环绕</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生物物种较稳定</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一场热带风暴将原分布在印度洋和太平</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洋地区的蓑鲉</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一种有毒鱼种</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主要以甲壳动物为食</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食量较大</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带</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到加勒比海</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并在当地大肆繁衍</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4" name="QC_6_BD.55_1#b1e08a522?htil=2&amp;pid=31cbef50e&amp;color=0,0,0&amp;vtp=1&amp;bbb=1&amp;hs=1"/>
          <p:cNvSpPr/>
          <p:nvPr/>
        </p:nvSpPr>
        <p:spPr>
          <a:xfrm>
            <a:off x="722376" y="3240855"/>
            <a:ext cx="787298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a:solidFill>
                  <a:srgbClr val="000000"/>
                </a:solidFill>
                <a:latin typeface="微软雅黑" pitchFamily="34" charset="0"/>
                <a:ea typeface="微软雅黑" pitchFamily="34" charset="-122"/>
                <a:cs typeface="微软雅黑" pitchFamily="34" charset="-120"/>
              </a:rPr>
              <a:t>该国现今最担心的环境问题是(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AN.56_1#b1e08a522.bracket?pid=31cbef50e&amp;color=0,0,0&amp;vpa=16&amp;vtp=1"/>
          <p:cNvSpPr/>
          <p:nvPr/>
        </p:nvSpPr>
        <p:spPr>
          <a:xfrm>
            <a:off x="4435539" y="324085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6" name="QC_6_BD.55_2#b1e08a522.choices?htil=2&amp;pid=31cbef50e&amp;color=0,0,0&amp;vtp=1&amp;bbb=1&amp;hs=1"/>
          <p:cNvSpPr/>
          <p:nvPr/>
        </p:nvSpPr>
        <p:spPr>
          <a:xfrm>
            <a:off x="722376" y="3703643"/>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.淡水枯竭</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.全球变暖</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C.酸雨危害</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.臭氧层破坏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54.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C_6_AS.57_1#b1e08a522?vop=1&amp;pid=31cbef50e&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本题考查环境问题的特征。该岛所在地区降水丰富，虽然国土有限，淡水资源不足</a:t>
            </a:r>
            <a:r>
              <a:rPr lang="en-US" altLang="zh-CN" sz="2000" b="0" i="0">
                <a:solidFill>
                  <a:srgbClr val="000000"/>
                </a:solidFill>
                <a:latin typeface="微软雅黑" pitchFamily="34" charset="0"/>
                <a:ea typeface="微软雅黑" pitchFamily="34" charset="-122"/>
                <a:cs typeface="微软雅黑" pitchFamily="34" charset="-120"/>
              </a:rPr>
              <a:t>，但水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资源更新快</a:t>
            </a:r>
            <a:r>
              <a:rPr lang="en-US" altLang="zh-CN" sz="2000" b="0" i="0" dirty="0">
                <a:solidFill>
                  <a:srgbClr val="000000"/>
                </a:solidFill>
                <a:latin typeface="微软雅黑" pitchFamily="34" charset="0"/>
                <a:ea typeface="微软雅黑" pitchFamily="34" charset="-122"/>
                <a:cs typeface="微软雅黑" pitchFamily="34" charset="-120"/>
              </a:rPr>
              <a:t>，不会枯竭，A错误；国土面积较小，四周被海洋环绕，全球变暖使海平面上升</a:t>
            </a:r>
            <a:r>
              <a:rPr lang="en-US" altLang="zh-CN" sz="2000" b="0" i="0">
                <a:solidFill>
                  <a:srgbClr val="000000"/>
                </a:solidFill>
                <a:latin typeface="微软雅黑" pitchFamily="34" charset="0"/>
                <a:ea typeface="微软雅黑" pitchFamily="34" charset="-122"/>
                <a:cs typeface="微软雅黑" pitchFamily="34" charset="-120"/>
              </a:rPr>
              <a:t>，陆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地面积进一步减小</a:t>
            </a:r>
            <a:r>
              <a:rPr lang="en-US" altLang="zh-CN" sz="2000" b="0" i="0" dirty="0">
                <a:solidFill>
                  <a:srgbClr val="000000"/>
                </a:solidFill>
                <a:latin typeface="微软雅黑" pitchFamily="34" charset="0"/>
                <a:ea typeface="微软雅黑" pitchFamily="34" charset="-122"/>
                <a:cs typeface="微软雅黑" pitchFamily="34" charset="-120"/>
              </a:rPr>
              <a:t>，威胁国家安全，B正确；岛屿四周环海，工业化水平低，海风吹拂强</a:t>
            </a:r>
            <a:r>
              <a:rPr lang="en-US" altLang="zh-CN" sz="2000" b="0" i="0">
                <a:solidFill>
                  <a:srgbClr val="000000"/>
                </a:solidFill>
                <a:latin typeface="微软雅黑" pitchFamily="34" charset="0"/>
                <a:ea typeface="微软雅黑" pitchFamily="34" charset="-122"/>
                <a:cs typeface="微软雅黑" pitchFamily="34" charset="-120"/>
              </a:rPr>
              <a:t>，无酸</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雨危害</a:t>
            </a:r>
            <a:r>
              <a:rPr lang="en-US" altLang="zh-CN" sz="2000" b="0" i="0" dirty="0">
                <a:solidFill>
                  <a:srgbClr val="000000"/>
                </a:solidFill>
                <a:latin typeface="微软雅黑" pitchFamily="34" charset="0"/>
                <a:ea typeface="微软雅黑" pitchFamily="34" charset="-122"/>
                <a:cs typeface="微软雅黑" pitchFamily="34" charset="-120"/>
              </a:rPr>
              <a:t>，C错误；臭氧层破坏虽然是全球性环境问题，但严重的区域在南北两极上空</a:t>
            </a:r>
            <a:r>
              <a:rPr lang="en-US" altLang="zh-CN" sz="2000" b="0" i="0">
                <a:solidFill>
                  <a:srgbClr val="000000"/>
                </a:solidFill>
                <a:latin typeface="微软雅黑" pitchFamily="34" charset="0"/>
                <a:ea typeface="微软雅黑" pitchFamily="34" charset="-122"/>
                <a:cs typeface="微软雅黑" pitchFamily="34" charset="-120"/>
              </a:rPr>
              <a:t>，尚不足以</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威胁该国的安全</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BCA8D9-67EA-0518-5A88-888D7D1279BB}"/>
            </a:ext>
          </a:extLst>
        </p:cNvPr>
        <p:cNvGrpSpPr/>
        <p:nvPr/>
      </p:nvGrpSpPr>
      <p:grpSpPr>
        <a:xfrm>
          <a:off x="0" y="0"/>
          <a:ext cx="0" cy="0"/>
          <a:chOff x="0" y="0"/>
          <a:chExt cx="0" cy="0"/>
        </a:xfrm>
      </p:grpSpPr>
    </p:spTree>
    <p:extLst>
      <p:ext uri="{BB962C8B-B14F-4D97-AF65-F5344CB8AC3E}">
        <p14:creationId xmlns:p14="http://schemas.microsoft.com/office/powerpoint/2010/main" val="58026342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C_6_BD.58_1#95cf19591?pid=31cbef50e&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a:solidFill>
                  <a:srgbClr val="000000"/>
                </a:solidFill>
                <a:latin typeface="微软雅黑" pitchFamily="34" charset="0"/>
                <a:ea typeface="微软雅黑" pitchFamily="34" charset="-122"/>
                <a:cs typeface="微软雅黑" pitchFamily="34" charset="-120"/>
              </a:rPr>
              <a:t>蓑鲉大肆繁衍的主要危害是(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59_1#95cf19591.bracket?pid=31cbef50e&amp;color=0,0,0&amp;vpa=17&amp;vtp=1"/>
          <p:cNvSpPr/>
          <p:nvPr/>
        </p:nvSpPr>
        <p:spPr>
          <a:xfrm>
            <a:off x="4181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58_2#95cf19591.choices?pid=31cbef50e&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.容易引发水土流失</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.可能造成土地荒漠化</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C.使当地生物多样性减少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.容易破坏珊瑚结构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7.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C_6_AS.60_1#95cf19591?vop=1&amp;pid=31cbef50e&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本题考查生物入侵的危害。蓑鲉是鱼类，大肆繁衍对陆地影响小</a:t>
            </a:r>
            <a:r>
              <a:rPr lang="en-US" altLang="zh-CN" sz="2000" b="0" i="0">
                <a:solidFill>
                  <a:srgbClr val="000000"/>
                </a:solidFill>
                <a:latin typeface="微软雅黑" pitchFamily="34" charset="0"/>
                <a:ea typeface="微软雅黑" pitchFamily="34" charset="-122"/>
                <a:cs typeface="微软雅黑" pitchFamily="34" charset="-120"/>
              </a:rPr>
              <a:t>，不会引发水土流失和土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地荒漠化</a:t>
            </a:r>
            <a:r>
              <a:rPr lang="en-US" altLang="zh-CN" sz="2000" b="0" i="0" dirty="0">
                <a:solidFill>
                  <a:srgbClr val="000000"/>
                </a:solidFill>
                <a:latin typeface="微软雅黑" pitchFamily="34" charset="0"/>
                <a:ea typeface="微软雅黑" pitchFamily="34" charset="-122"/>
                <a:cs typeface="微软雅黑" pitchFamily="34" charset="-120"/>
              </a:rPr>
              <a:t>，A、B错误；蓑鲉主要以甲壳动物为食，食量较大，会破坏当地原有的生物结构</a:t>
            </a:r>
            <a:r>
              <a:rPr lang="en-US" altLang="zh-CN" sz="2000" b="0" i="0">
                <a:solidFill>
                  <a:srgbClr val="000000"/>
                </a:solidFill>
                <a:latin typeface="微软雅黑" pitchFamily="34" charset="0"/>
                <a:ea typeface="微软雅黑" pitchFamily="34" charset="-122"/>
                <a:cs typeface="微软雅黑" pitchFamily="34" charset="-120"/>
              </a:rPr>
              <a:t>，使生</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物多样性减少</a:t>
            </a:r>
            <a:r>
              <a:rPr lang="en-US" altLang="zh-CN" sz="2000" b="0" i="0" dirty="0">
                <a:solidFill>
                  <a:srgbClr val="000000"/>
                </a:solidFill>
                <a:latin typeface="微软雅黑" pitchFamily="34" charset="0"/>
                <a:ea typeface="微软雅黑" pitchFamily="34" charset="-122"/>
                <a:cs typeface="微软雅黑" pitchFamily="34" charset="-120"/>
              </a:rPr>
              <a:t>，C正确；蓑鲉不吃珊瑚虫，不会破坏珊瑚结构，D错误。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8.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QM_5_BD.61_1#73ab12157?pid=1710a0f4b&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[河南商丘2025高二联考]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油库是用于储存油品的专用设施</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具有储存</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调配</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中转等功能</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油库区域划分为发油区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卸油区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办公区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辅助</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生产</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储罐区和油库外区域</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下图示意我</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国黑龙江</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辽宁</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天津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江苏</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浙江</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江西</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湖南</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四川</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广东</a:t>
            </a:r>
            <a:r>
              <a:rPr lang="en-US" altLang="zh-CN" sz="2000" b="0" i="0" dirty="0">
                <a:solidFill>
                  <a:srgbClr val="000000"/>
                </a:solidFill>
                <a:latin typeface="Times New Roman" pitchFamily="34" charset="0"/>
                <a:ea typeface="KaiTi" pitchFamily="34" charset="-122"/>
                <a:cs typeface="Times New Roman" pitchFamily="34" charset="-120"/>
              </a:rPr>
              <a:t>9</a:t>
            </a:r>
            <a:r>
              <a:rPr lang="en-US" altLang="zh-CN" sz="2000" b="0" i="0" dirty="0">
                <a:solidFill>
                  <a:srgbClr val="000000"/>
                </a:solidFill>
                <a:latin typeface="微软雅黑" pitchFamily="34" charset="0"/>
                <a:ea typeface="楷体" pitchFamily="34" charset="-122"/>
                <a:cs typeface="微软雅黑" pitchFamily="34" charset="-120"/>
              </a:rPr>
              <a:t>个省</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市</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a:t>
            </a:r>
            <a:r>
              <a:rPr lang="en-US" altLang="zh-CN" sz="2000" b="0" i="0">
                <a:solidFill>
                  <a:srgbClr val="000000"/>
                </a:solidFill>
                <a:latin typeface="Times New Roman" pitchFamily="34" charset="0"/>
                <a:ea typeface="KaiTi" pitchFamily="34" charset="-122"/>
                <a:cs typeface="Times New Roman" pitchFamily="34" charset="-120"/>
              </a:rPr>
              <a:t>11</a:t>
            </a:r>
            <a:r>
              <a:rPr lang="en-US" altLang="zh-CN" sz="2000" b="0" i="0">
                <a:solidFill>
                  <a:srgbClr val="000000"/>
                </a:solidFill>
                <a:latin typeface="微软雅黑" pitchFamily="34" charset="0"/>
                <a:ea typeface="楷体" pitchFamily="34" charset="-122"/>
                <a:cs typeface="微软雅黑" pitchFamily="34" charset="-120"/>
              </a:rPr>
              <a:t>个油库地块油</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库各区域地下水污染物检出均值</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5_BD.61_2#73ab12157?pid=1710a0f4b&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306824" y="2864046"/>
            <a:ext cx="3575304" cy="254203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14F657-3390-E386-B555-3E2FD981BE2F}"/>
            </a:ext>
          </a:extLst>
        </p:cNvPr>
        <p:cNvGrpSpPr/>
        <p:nvPr/>
      </p:nvGrpSpPr>
      <p:grpSpPr>
        <a:xfrm>
          <a:off x="0" y="0"/>
          <a:ext cx="0" cy="0"/>
          <a:chOff x="0" y="0"/>
          <a:chExt cx="0" cy="0"/>
        </a:xfrm>
      </p:grpSpPr>
    </p:spTree>
    <p:extLst>
      <p:ext uri="{BB962C8B-B14F-4D97-AF65-F5344CB8AC3E}">
        <p14:creationId xmlns:p14="http://schemas.microsoft.com/office/powerpoint/2010/main" val="6900334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F1941D-83FA-FC14-5716-2CAB01D0F160}"/>
            </a:ext>
          </a:extLst>
        </p:cNvPr>
        <p:cNvGrpSpPr/>
        <p:nvPr/>
      </p:nvGrpSpPr>
      <p:grpSpPr>
        <a:xfrm>
          <a:off x="0" y="0"/>
          <a:ext cx="0" cy="0"/>
          <a:chOff x="0" y="0"/>
          <a:chExt cx="0" cy="0"/>
        </a:xfrm>
      </p:grpSpPr>
    </p:spTree>
    <p:extLst>
      <p:ext uri="{BB962C8B-B14F-4D97-AF65-F5344CB8AC3E}">
        <p14:creationId xmlns:p14="http://schemas.microsoft.com/office/powerpoint/2010/main" val="404092775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sp>
        <p:nvSpPr>
          <p:cNvPr id="2" name="QC_6_BD.62_1#3c7f9a382?pid=73ab12157&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5.据图中信息可知，</a:t>
            </a:r>
            <a:r>
              <a:rPr lang="en-US" altLang="zh-CN" sz="2000" b="0" i="0">
                <a:solidFill>
                  <a:srgbClr val="000000"/>
                </a:solidFill>
                <a:latin typeface="微软雅黑" pitchFamily="34" charset="0"/>
                <a:ea typeface="微软雅黑" pitchFamily="34" charset="-122"/>
                <a:cs typeface="微软雅黑" pitchFamily="34" charset="-120"/>
              </a:rPr>
              <a:t>油库各区域地下水污染中(</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BD.62_2#3c7f9a382.choices?pid=73ab12157&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.辅助区污染物种类最多</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.均以邻二甲苯为主</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C.发油区石油烃浓度最低</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.储罐区污染最严重</a:t>
            </a:r>
            <a:endParaRPr lang="en-US" altLang="zh-CN" sz="2000" dirty="0"/>
          </a:p>
        </p:txBody>
      </p:sp>
      <p:sp>
        <p:nvSpPr>
          <p:cNvPr id="4" name="QC_6_AN.63_1#3c7f9a382.bracket?pid=73ab12157&amp;color=0,0,0&amp;vpa=18&amp;vtp=1"/>
          <p:cNvSpPr/>
          <p:nvPr/>
        </p:nvSpPr>
        <p:spPr>
          <a:xfrm>
            <a:off x="5946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61.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p:sp>
        <p:nvSpPr>
          <p:cNvPr id="2" name="QC_6_AS.64_1#3c7f9a382?vop=1&amp;pid=73ab12157&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本题考查读图分析能力。据图可知，储罐区地下水污染物种类最多，检出均值最高</a:t>
            </a:r>
            <a:r>
              <a:rPr lang="en-US" altLang="zh-CN" sz="2000" b="0" i="0">
                <a:solidFill>
                  <a:srgbClr val="000000"/>
                </a:solidFill>
                <a:latin typeface="微软雅黑" pitchFamily="34" charset="0"/>
                <a:ea typeface="微软雅黑" pitchFamily="34" charset="-122"/>
                <a:cs typeface="微软雅黑" pitchFamily="34" charset="-120"/>
              </a:rPr>
              <a:t>，地下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水污染最严重</a:t>
            </a:r>
            <a:r>
              <a:rPr lang="en-US" altLang="zh-CN" sz="2000" b="0" i="0" dirty="0">
                <a:solidFill>
                  <a:srgbClr val="000000"/>
                </a:solidFill>
                <a:latin typeface="微软雅黑" pitchFamily="34" charset="0"/>
                <a:ea typeface="微软雅黑" pitchFamily="34" charset="-122"/>
                <a:cs typeface="微软雅黑" pitchFamily="34" charset="-120"/>
              </a:rPr>
              <a:t>，A错误，D正确；油库各区域中，地下水污染物均以石油烃为主，B错误</a:t>
            </a:r>
            <a:r>
              <a:rPr lang="en-US" altLang="zh-CN" sz="2000" b="0" i="0">
                <a:solidFill>
                  <a:srgbClr val="000000"/>
                </a:solidFill>
                <a:latin typeface="微软雅黑" pitchFamily="34" charset="0"/>
                <a:ea typeface="微软雅黑" pitchFamily="34" charset="-122"/>
                <a:cs typeface="微软雅黑" pitchFamily="34" charset="-120"/>
              </a:rPr>
              <a:t>；卸油区</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石油烃浓度最低</a:t>
            </a:r>
            <a:r>
              <a:rPr lang="en-US" altLang="zh-CN" sz="2000" b="0" i="0" dirty="0">
                <a:solidFill>
                  <a:srgbClr val="000000"/>
                </a:solidFill>
                <a:latin typeface="微软雅黑" pitchFamily="34" charset="0"/>
                <a:ea typeface="微软雅黑" pitchFamily="34" charset="-122"/>
                <a:cs typeface="微软雅黑" pitchFamily="34" charset="-120"/>
              </a:rPr>
              <a:t>，C错误。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42F2CF-6CA0-9036-B669-0F528E13070A}"/>
            </a:ext>
          </a:extLst>
        </p:cNvPr>
        <p:cNvGrpSpPr/>
        <p:nvPr/>
      </p:nvGrpSpPr>
      <p:grpSpPr>
        <a:xfrm>
          <a:off x="0" y="0"/>
          <a:ext cx="0" cy="0"/>
          <a:chOff x="0" y="0"/>
          <a:chExt cx="0" cy="0"/>
        </a:xfrm>
      </p:grpSpPr>
    </p:spTree>
    <p:extLst>
      <p:ext uri="{BB962C8B-B14F-4D97-AF65-F5344CB8AC3E}">
        <p14:creationId xmlns:p14="http://schemas.microsoft.com/office/powerpoint/2010/main" val="193500968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p:sp>
        <p:nvSpPr>
          <p:cNvPr id="2" name="QC_6_BD.65_1#418bbd7ff?pid=73ab12157&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a:solidFill>
                  <a:srgbClr val="000000"/>
                </a:solidFill>
                <a:latin typeface="微软雅黑" pitchFamily="34" charset="0"/>
                <a:ea typeface="微软雅黑" pitchFamily="34" charset="-122"/>
                <a:cs typeface="微软雅黑" pitchFamily="34" charset="-120"/>
              </a:rPr>
              <a:t>减轻油库地下水污染可采取的合理措施是(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66_1#418bbd7ff.bracket?pid=73ab12157&amp;color=0,0,0&amp;vpa=19&amp;vtp=1"/>
          <p:cNvSpPr/>
          <p:nvPr/>
        </p:nvSpPr>
        <p:spPr>
          <a:xfrm>
            <a:off x="5705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65_2#418bbd7ff.choices?pid=73ab12157&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.减少地下水开采</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.限制油库周边的农业灌溉</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C.全过程污染防控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.定期翻耕油库区表层土壤</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4.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p:sp>
        <p:nvSpPr>
          <p:cNvPr id="2" name="QC_6_AS.67_1#418bbd7ff?vop=1&amp;pid=73ab12157&amp;color=0,0,0&amp;vtp=1&amp;bt=1&amp;bbb=1"/>
          <p:cNvSpPr/>
          <p:nvPr/>
        </p:nvSpPr>
        <p:spPr>
          <a:xfrm>
            <a:off x="722376" y="972000"/>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本题考查环境污染的治理措施。</a:t>
            </a:r>
            <a:endParaRPr lang="en-US" altLang="zh-CN" sz="2200" dirty="0"/>
          </a:p>
        </p:txBody>
      </p:sp>
      <p:graphicFrame>
        <p:nvGraphicFramePr>
          <p:cNvPr id="48" name="QC_6_AS.67_2#418bbd7ff?colgroup=35,4&amp;vop=1&amp;pid=73ab12157&amp;color=0,0,0&amp;vtp=1&amp;bbb=1&amp;hb=1"/>
          <p:cNvGraphicFramePr>
            <a:graphicFrameLocks noGrp="1"/>
          </p:cNvGraphicFramePr>
          <p:nvPr>
            <p:extLst>
              <p:ext uri="{D42A27DB-BD31-4B8C-83A1-F6EECF244321}">
                <p14:modId xmlns:p14="http://schemas.microsoft.com/office/powerpoint/2010/main" val="3668513752"/>
              </p:ext>
            </p:extLst>
          </p:nvPr>
        </p:nvGraphicFramePr>
        <p:xfrm>
          <a:off x="722376" y="1545913"/>
          <a:ext cx="10725912" cy="2497836"/>
        </p:xfrm>
        <a:graphic>
          <a:graphicData uri="http://schemas.openxmlformats.org/drawingml/2006/table">
            <a:tbl>
              <a:tblPr/>
              <a:tblGrid>
                <a:gridCol w="9345168">
                  <a:extLst>
                    <a:ext uri="{9D8B030D-6E8A-4147-A177-3AD203B41FA5}">
                      <a16:colId xmlns:a16="http://schemas.microsoft.com/office/drawing/2014/main" val="20000"/>
                    </a:ext>
                  </a:extLst>
                </a:gridCol>
                <a:gridCol w="1380744">
                  <a:extLst>
                    <a:ext uri="{9D8B030D-6E8A-4147-A177-3AD203B41FA5}">
                      <a16:colId xmlns:a16="http://schemas.microsoft.com/office/drawing/2014/main" val="20001"/>
                    </a:ext>
                  </a:extLst>
                </a:gridCol>
              </a:tblGrid>
              <a:tr h="426339">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减少地下水开采不能从根本上解决油库地下水污染问题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限制油库周边的农业灌溉与减轻油库地下水污染关系不大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B错误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218819">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据材料可知</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油库各区域均存在不同程度的地下水污染</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因此</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应进行全过程污染</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防控</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源头控制（如油库防渗层建设）</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过程监测（污染预警系统</a:t>
                      </a:r>
                      <a:r>
                        <a:rPr lang="en-US" altLang="zh-CN" sz="2000" b="0" i="0">
                          <a:solidFill>
                            <a:srgbClr val="000000"/>
                          </a:solidFill>
                          <a:latin typeface="微软雅黑" pitchFamily="34" charset="0"/>
                          <a:ea typeface="微软雅黑" pitchFamily="34" charset="-122"/>
                          <a:cs typeface="微软雅黑" pitchFamily="34" charset="-120"/>
                        </a:rPr>
                        <a:t>）及末端修复</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抽出处理</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生物修复等）</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从而减轻油库地下水污染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C正确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6339">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定期翻耕油库区表层土壤并不能有效减轻地下水污染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8"/>
                                        </p:tgtEl>
                                        <p:attrNameLst>
                                          <p:attrName>style.visibility</p:attrName>
                                        </p:attrNameLst>
                                      </p:cBhvr>
                                      <p:to>
                                        <p:strVal val="visible"/>
                                      </p:to>
                                    </p:set>
                                    <p:animEffect transition="in" filter="fade">
                                      <p:cBhvr>
                                        <p:cTn id="13"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8AA3EA-6EE4-7B8B-2F02-855B7FF49511}"/>
            </a:ext>
          </a:extLst>
        </p:cNvPr>
        <p:cNvGrpSpPr/>
        <p:nvPr/>
      </p:nvGrpSpPr>
      <p:grpSpPr>
        <a:xfrm>
          <a:off x="0" y="0"/>
          <a:ext cx="0" cy="0"/>
          <a:chOff x="0" y="0"/>
          <a:chExt cx="0" cy="0"/>
        </a:xfrm>
      </p:grpSpPr>
    </p:spTree>
    <p:extLst>
      <p:ext uri="{BB962C8B-B14F-4D97-AF65-F5344CB8AC3E}">
        <p14:creationId xmlns:p14="http://schemas.microsoft.com/office/powerpoint/2010/main" val="133287719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name="Slide 48&amp;si=48">
    <p:spTree>
      <p:nvGrpSpPr>
        <p:cNvPr id="1" name=""/>
        <p:cNvGrpSpPr/>
        <p:nvPr/>
      </p:nvGrpSpPr>
      <p:grpSpPr>
        <a:xfrm>
          <a:off x="0" y="0"/>
          <a:ext cx="0" cy="0"/>
          <a:chOff x="0" y="0"/>
          <a:chExt cx="0" cy="0"/>
        </a:xfrm>
      </p:grpSpPr>
      <p:sp>
        <p:nvSpPr>
          <p:cNvPr id="2" name="QM_5_BD.68_1#a85f7b766?pid=1710a0f4b&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[江苏盐城2024高二期末]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崇明岛河网水系密布</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种植业污染是水污染主要来源</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通过增施有机</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节水灌溉</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治理农田末端尾水等方式</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可有效降低污染物入河量</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通过疏浚和加宽支流河道</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连通断头河道等方式提升河网的流通性</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可增强河网的自净能力</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下图示意崇明岛河流平均总磷</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浓度随时间的变化情况</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5_BD.68_2#a85f7b766?pid=1710a0f4b&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151376" y="2864046"/>
            <a:ext cx="3895344" cy="185623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6_BD.69_1#a7b380509?pid=a85f7b766&amp;color=0,0,0&amp;vtp=1&amp;bt=1&amp;bbb=1">
            <a:extLst>
              <a:ext uri="{FF2B5EF4-FFF2-40B4-BE49-F238E27FC236}">
                <a16:creationId xmlns:a16="http://schemas.microsoft.com/office/drawing/2014/main" id="{FC1F895D-F265-D600-6584-3C4CBF325523}"/>
              </a:ext>
            </a:extLst>
          </p:cNvPr>
          <p:cNvSpPr/>
          <p:nvPr/>
        </p:nvSpPr>
        <p:spPr>
          <a:xfrm>
            <a:off x="722376" y="4857946"/>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7.7—9月河流总磷浓度最大，</a:t>
            </a:r>
            <a:r>
              <a:rPr lang="en-US" altLang="zh-CN" sz="2000" b="0" i="0">
                <a:solidFill>
                  <a:srgbClr val="000000"/>
                </a:solidFill>
                <a:latin typeface="微软雅黑" pitchFamily="34" charset="0"/>
                <a:ea typeface="微软雅黑" pitchFamily="34" charset="-122"/>
                <a:cs typeface="微软雅黑" pitchFamily="34" charset="-120"/>
              </a:rPr>
              <a:t>主要是因为此时段(</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AN.70_1#a7b380509.bracket?pid=a85f7b766&amp;color=0,0,0&amp;vpa=20&amp;vtp=1">
            <a:extLst>
              <a:ext uri="{FF2B5EF4-FFF2-40B4-BE49-F238E27FC236}">
                <a16:creationId xmlns:a16="http://schemas.microsoft.com/office/drawing/2014/main" id="{F9381FBF-D8E1-8817-D55A-101EEF59B9DE}"/>
              </a:ext>
            </a:extLst>
          </p:cNvPr>
          <p:cNvSpPr/>
          <p:nvPr/>
        </p:nvSpPr>
        <p:spPr>
          <a:xfrm>
            <a:off x="6265926" y="4857946"/>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6" name="QC_6_BD.69_2#a7b380509?pid=a85f7b766&amp;color=0,0,0&amp;vtp=1&amp;bbb=1">
            <a:extLst>
              <a:ext uri="{FF2B5EF4-FFF2-40B4-BE49-F238E27FC236}">
                <a16:creationId xmlns:a16="http://schemas.microsoft.com/office/drawing/2014/main" id="{11040A8C-34FA-17E2-A4F2-9AB17FEDFBAD}"/>
              </a:ext>
            </a:extLst>
          </p:cNvPr>
          <p:cNvSpPr/>
          <p:nvPr/>
        </p:nvSpPr>
        <p:spPr>
          <a:xfrm>
            <a:off x="722376" y="5321623"/>
            <a:ext cx="10753344" cy="405003"/>
          </a:xfrm>
          <a:prstGeom prst="rect">
            <a:avLst/>
          </a:prstGeom>
          <a:noFill/>
          <a:ln/>
        </p:spPr>
        <p:txBody>
          <a:bodyPr wrap="none" lIns="0" tIns="0" rIns="0" bIns="0" rtlCol="0" anchor="t"/>
          <a:lstStyle/>
          <a:p>
            <a:pPr latinLnBrk="1">
              <a:lnSpc>
                <a:spcPts val="3600"/>
              </a:lnSpc>
              <a:tabLst>
                <a:tab pos="2367329" algn="l"/>
                <a:tab pos="4975957" algn="l"/>
                <a:tab pos="7838586" algn="l"/>
              </a:tabLst>
            </a:pPr>
            <a:r>
              <a:rPr lang="en-US" altLang="zh-CN" sz="2000" b="0" i="0">
                <a:solidFill>
                  <a:srgbClr val="000000"/>
                </a:solidFill>
                <a:latin typeface="微软雅黑" pitchFamily="34" charset="0"/>
                <a:ea typeface="微软雅黑" pitchFamily="34" charset="-122"/>
                <a:cs typeface="微软雅黑" pitchFamily="34" charset="-120"/>
              </a:rPr>
              <a:t>①气温高</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②降水量大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③河流流量小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农作物规模大</a:t>
            </a:r>
            <a:endParaRPr lang="en-US" altLang="zh-CN" sz="2000" dirty="0"/>
          </a:p>
        </p:txBody>
      </p:sp>
      <p:sp>
        <p:nvSpPr>
          <p:cNvPr id="7" name="QC_6_BD.69_3#a7b380509.choices?pid=a85f7b766&amp;color=0,0,0&amp;vtp=1&amp;bbb=1">
            <a:extLst>
              <a:ext uri="{FF2B5EF4-FFF2-40B4-BE49-F238E27FC236}">
                <a16:creationId xmlns:a16="http://schemas.microsoft.com/office/drawing/2014/main" id="{E383EF32-4CFD-6065-9A8B-3F201C945E5D}"/>
              </a:ext>
            </a:extLst>
          </p:cNvPr>
          <p:cNvSpPr/>
          <p:nvPr/>
        </p:nvSpPr>
        <p:spPr>
          <a:xfrm>
            <a:off x="722376" y="5778823"/>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67.xml><?xml version="1.0" encoding="utf-8"?>
<p:sld xmlns:a="http://schemas.openxmlformats.org/drawingml/2006/main" xmlns:r="http://schemas.openxmlformats.org/officeDocument/2006/relationships" xmlns:p="http://schemas.openxmlformats.org/presentationml/2006/main">
  <p:cSld name="Slide 50&amp;si=50">
    <p:spTree>
      <p:nvGrpSpPr>
        <p:cNvPr id="1" name=""/>
        <p:cNvGrpSpPr/>
        <p:nvPr/>
      </p:nvGrpSpPr>
      <p:grpSpPr>
        <a:xfrm>
          <a:off x="0" y="0"/>
          <a:ext cx="0" cy="0"/>
          <a:chOff x="0" y="0"/>
          <a:chExt cx="0" cy="0"/>
        </a:xfrm>
      </p:grpSpPr>
      <p:sp>
        <p:nvSpPr>
          <p:cNvPr id="2" name="QC_6_AS.71_1#a7b380509?vop=1&amp;pid=a85f7b766&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本题考查环境污染的原因。根据所学知识，崇明岛属于亚热带季风气候，</a:t>
            </a:r>
            <a:r>
              <a:rPr lang="en-US" altLang="zh-CN" sz="2000" b="0" i="0">
                <a:solidFill>
                  <a:srgbClr val="000000"/>
                </a:solidFill>
                <a:latin typeface="微软雅黑" pitchFamily="34" charset="0"/>
                <a:ea typeface="微软雅黑" pitchFamily="34" charset="-122"/>
                <a:cs typeface="微软雅黑" pitchFamily="34" charset="-120"/>
              </a:rPr>
              <a:t>7—9月农作物处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于生长旺季</a:t>
            </a:r>
            <a:r>
              <a:rPr lang="en-US" altLang="zh-CN" sz="2000" b="0" i="0" dirty="0">
                <a:solidFill>
                  <a:srgbClr val="000000"/>
                </a:solidFill>
                <a:latin typeface="微软雅黑" pitchFamily="34" charset="0"/>
                <a:ea typeface="微软雅黑" pitchFamily="34" charset="-122"/>
                <a:cs typeface="微软雅黑" pitchFamily="34" charset="-120"/>
              </a:rPr>
              <a:t>，规模大，施用的化肥、农药较多，且夏季降水量大，河流流量大，</a:t>
            </a:r>
            <a:r>
              <a:rPr lang="en-US" altLang="zh-CN" sz="2000" b="0" i="0">
                <a:solidFill>
                  <a:srgbClr val="000000"/>
                </a:solidFill>
                <a:latin typeface="微软雅黑" pitchFamily="34" charset="0"/>
                <a:ea typeface="微软雅黑" pitchFamily="34" charset="-122"/>
                <a:cs typeface="微软雅黑" pitchFamily="34" charset="-120"/>
              </a:rPr>
              <a:t>雨水冲刷地面，</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挟带大量污染物进入河道</a:t>
            </a:r>
            <a:r>
              <a:rPr lang="en-US" altLang="zh-CN" sz="2000" b="0" i="0" dirty="0">
                <a:solidFill>
                  <a:srgbClr val="000000"/>
                </a:solidFill>
                <a:latin typeface="微软雅黑" pitchFamily="34" charset="0"/>
                <a:ea typeface="微软雅黑" pitchFamily="34" charset="-122"/>
                <a:cs typeface="微软雅黑" pitchFamily="34" charset="-120"/>
              </a:rPr>
              <a:t>，故河流总磷浓度最大，②④正确，③错误；</a:t>
            </a:r>
            <a:r>
              <a:rPr lang="en-US" altLang="zh-CN" sz="2000" b="0" i="0">
                <a:solidFill>
                  <a:srgbClr val="000000"/>
                </a:solidFill>
                <a:latin typeface="微软雅黑" pitchFamily="34" charset="0"/>
                <a:ea typeface="微软雅黑" pitchFamily="34" charset="-122"/>
                <a:cs typeface="微软雅黑" pitchFamily="34" charset="-120"/>
              </a:rPr>
              <a:t>7—9月河流总磷浓度最大</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与气温高无关</a:t>
            </a:r>
            <a:r>
              <a:rPr lang="en-US" altLang="zh-CN" sz="2000" b="0" i="0" dirty="0">
                <a:solidFill>
                  <a:srgbClr val="000000"/>
                </a:solidFill>
                <a:latin typeface="微软雅黑" pitchFamily="34" charset="0"/>
                <a:ea typeface="微软雅黑" pitchFamily="34" charset="-122"/>
                <a:cs typeface="微软雅黑" pitchFamily="34" charset="-120"/>
              </a:rPr>
              <a:t>，①错误。故选D。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E36CE3-D868-7FD9-D178-063FF7D5B118}"/>
            </a:ext>
          </a:extLst>
        </p:cNvPr>
        <p:cNvGrpSpPr/>
        <p:nvPr/>
      </p:nvGrpSpPr>
      <p:grpSpPr>
        <a:xfrm>
          <a:off x="0" y="0"/>
          <a:ext cx="0" cy="0"/>
          <a:chOff x="0" y="0"/>
          <a:chExt cx="0" cy="0"/>
        </a:xfrm>
      </p:grpSpPr>
    </p:spTree>
    <p:extLst>
      <p:ext uri="{BB962C8B-B14F-4D97-AF65-F5344CB8AC3E}">
        <p14:creationId xmlns:p14="http://schemas.microsoft.com/office/powerpoint/2010/main" val="4842427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name="Slide 51&amp;si=51">
    <p:spTree>
      <p:nvGrpSpPr>
        <p:cNvPr id="1" name=""/>
        <p:cNvGrpSpPr/>
        <p:nvPr/>
      </p:nvGrpSpPr>
      <p:grpSpPr>
        <a:xfrm>
          <a:off x="0" y="0"/>
          <a:ext cx="0" cy="0"/>
          <a:chOff x="0" y="0"/>
          <a:chExt cx="0" cy="0"/>
        </a:xfrm>
      </p:grpSpPr>
      <p:sp>
        <p:nvSpPr>
          <p:cNvPr id="2" name="QC_6_BD.72_1#0c9560739?pid=a85f7b766&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8.提升河流连通性在短期内可能加剧整个河网的污染，</a:t>
            </a:r>
            <a:r>
              <a:rPr lang="en-US" altLang="zh-CN" sz="2000" b="0" i="0">
                <a:solidFill>
                  <a:srgbClr val="000000"/>
                </a:solidFill>
                <a:latin typeface="微软雅黑" pitchFamily="34" charset="0"/>
                <a:ea typeface="微软雅黑" pitchFamily="34" charset="-122"/>
                <a:cs typeface="微软雅黑" pitchFamily="34" charset="-120"/>
              </a:rPr>
              <a:t>主要是由于(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73_1#0c9560739.bracket?pid=a85f7b766&amp;color=0,0,0&amp;vpa=21&amp;vtp=1"/>
          <p:cNvSpPr/>
          <p:nvPr/>
        </p:nvSpPr>
        <p:spPr>
          <a:xfrm>
            <a:off x="8245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72_2#0c9560739.choices?pid=a85f7b766&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.吸纳污染的水体范围扩大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.干流污染物向支流扩散</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C.支流囤积的污染物被扰动</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.干支流污染物排泄不畅</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6_BD.5_1#75931af0c?pid=216224ab1&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2.图片中反映的环境问题属于“自然资源衰竭问题”</a:t>
            </a:r>
            <a:r>
              <a:rPr lang="en-US" altLang="zh-CN" sz="2000" b="0" i="0">
                <a:solidFill>
                  <a:srgbClr val="000000"/>
                </a:solidFill>
                <a:latin typeface="微软雅黑" pitchFamily="34" charset="0"/>
                <a:ea typeface="微软雅黑" pitchFamily="34" charset="-122"/>
                <a:cs typeface="微软雅黑" pitchFamily="34" charset="-120"/>
              </a:rPr>
              <a:t>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6_1#75931af0c.bracket?pid=216224ab1&amp;color=0,0,0&amp;vpa=2&amp;vtp=1"/>
          <p:cNvSpPr/>
          <p:nvPr/>
        </p:nvSpPr>
        <p:spPr>
          <a:xfrm>
            <a:off x="7229539"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5_2#75931af0c.choices?pid=216224ab1&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0.xml><?xml version="1.0" encoding="utf-8"?>
<p:sld xmlns:a="http://schemas.openxmlformats.org/drawingml/2006/main" xmlns:r="http://schemas.openxmlformats.org/officeDocument/2006/relationships" xmlns:p="http://schemas.openxmlformats.org/presentationml/2006/main">
  <p:cSld name="Slide 52&amp;si=52">
    <p:spTree>
      <p:nvGrpSpPr>
        <p:cNvPr id="1" name=""/>
        <p:cNvGrpSpPr/>
        <p:nvPr/>
      </p:nvGrpSpPr>
      <p:grpSpPr>
        <a:xfrm>
          <a:off x="0" y="0"/>
          <a:ext cx="0" cy="0"/>
          <a:chOff x="0" y="0"/>
          <a:chExt cx="0" cy="0"/>
        </a:xfrm>
      </p:grpSpPr>
      <p:sp>
        <p:nvSpPr>
          <p:cNvPr id="2" name="QC_6_AS.74_1#0c9560739?vop=1&amp;pid=a85f7b766&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本题考查环境污染的治理。结合所学知识，提升河流的连通性，可以加快河流流速</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可能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使原来囤积在支流的污染物被扰动而进入河网</a:t>
            </a:r>
            <a:r>
              <a:rPr lang="en-US" altLang="zh-CN" sz="2000" b="0" i="0" dirty="0">
                <a:solidFill>
                  <a:srgbClr val="000000"/>
                </a:solidFill>
                <a:latin typeface="微软雅黑" pitchFamily="34" charset="0"/>
                <a:ea typeface="微软雅黑" pitchFamily="34" charset="-122"/>
                <a:cs typeface="微软雅黑" pitchFamily="34" charset="-120"/>
              </a:rPr>
              <a:t>，从而使河网污染程度在短时间内加剧</a:t>
            </a:r>
            <a:r>
              <a:rPr lang="en-US" altLang="zh-CN" sz="2000" b="0" i="0">
                <a:solidFill>
                  <a:srgbClr val="000000"/>
                </a:solidFill>
                <a:latin typeface="微软雅黑" pitchFamily="34" charset="0"/>
                <a:ea typeface="微软雅黑" pitchFamily="34" charset="-122"/>
                <a:cs typeface="微软雅黑" pitchFamily="34" charset="-120"/>
              </a:rPr>
              <a:t>，但从长期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来看可以提高河流的自净能力</a:t>
            </a:r>
            <a:r>
              <a:rPr lang="en-US" altLang="zh-CN" sz="2000" b="0" i="0" dirty="0">
                <a:solidFill>
                  <a:srgbClr val="000000"/>
                </a:solidFill>
                <a:latin typeface="微软雅黑" pitchFamily="34" charset="0"/>
                <a:ea typeface="微软雅黑" pitchFamily="34" charset="-122"/>
                <a:cs typeface="微软雅黑" pitchFamily="34" charset="-120"/>
              </a:rPr>
              <a:t>，C正确，D错误；水体范围并没有明显扩大，仍处于该河网中</a:t>
            </a:r>
            <a:r>
              <a:rPr lang="en-US" altLang="zh-CN" sz="2000" b="0" i="0">
                <a:solidFill>
                  <a:srgbClr val="000000"/>
                </a:solidFill>
                <a:latin typeface="微软雅黑" pitchFamily="34" charset="0"/>
                <a:ea typeface="微软雅黑" pitchFamily="34" charset="-122"/>
                <a:cs typeface="微软雅黑" pitchFamily="34" charset="-120"/>
              </a:rPr>
              <a:t>，A</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错误</a:t>
            </a:r>
            <a:r>
              <a:rPr lang="en-US" altLang="zh-CN" sz="2000" b="0" i="0" dirty="0">
                <a:solidFill>
                  <a:srgbClr val="000000"/>
                </a:solidFill>
                <a:latin typeface="微软雅黑" pitchFamily="34" charset="0"/>
                <a:ea typeface="微软雅黑" pitchFamily="34" charset="-122"/>
                <a:cs typeface="微软雅黑" pitchFamily="34" charset="-120"/>
              </a:rPr>
              <a:t>；河水流动方向都是由支流到干流，B错误。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1B9C66-16DE-3B8F-0EC6-2CBA3F48B60F}"/>
            </a:ext>
          </a:extLst>
        </p:cNvPr>
        <p:cNvGrpSpPr/>
        <p:nvPr/>
      </p:nvGrpSpPr>
      <p:grpSpPr>
        <a:xfrm>
          <a:off x="0" y="0"/>
          <a:ext cx="0" cy="0"/>
          <a:chOff x="0" y="0"/>
          <a:chExt cx="0" cy="0"/>
        </a:xfrm>
      </p:grpSpPr>
    </p:spTree>
    <p:extLst>
      <p:ext uri="{BB962C8B-B14F-4D97-AF65-F5344CB8AC3E}">
        <p14:creationId xmlns:p14="http://schemas.microsoft.com/office/powerpoint/2010/main" val="264680926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name="Slide 53&amp;si=53">
    <p:spTree>
      <p:nvGrpSpPr>
        <p:cNvPr id="1" name=""/>
        <p:cNvGrpSpPr/>
        <p:nvPr/>
      </p:nvGrpSpPr>
      <p:grpSpPr>
        <a:xfrm>
          <a:off x="0" y="0"/>
          <a:ext cx="0" cy="0"/>
          <a:chOff x="0" y="0"/>
          <a:chExt cx="0" cy="0"/>
        </a:xfrm>
      </p:grpSpPr>
      <p:sp>
        <p:nvSpPr>
          <p:cNvPr id="2" name="QM_5_BD.75_1#cc1e73579?pid=1710a0f4b&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[黑龙江牡丹江2025高二月考]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楷体" pitchFamily="34" charset="-122"/>
                <a:cs typeface="微软雅黑" pitchFamily="34" charset="-120"/>
              </a:rPr>
              <a:t>海底地下水排泄是指沿海地区地下水挟带陆源物质向海洋输送</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是沿海海域氮</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磷等营养盐的主要来源</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浙江省舟山东部东沙湾无河流注入</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陆源地下水每年向</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东沙湾输入大量氮</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磷等营养盐</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受海域降水和海水运动影响</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东沙湾的营养盐浓度存在明显的</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时空差异</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下图示意舟山东部营养盐浓度的采样位置</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5_BD.75_2#cc1e73579?pid=1710a0f4b&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709160" y="2864046"/>
            <a:ext cx="2770632" cy="197510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73.xml><?xml version="1.0" encoding="utf-8"?>
<p:sld xmlns:a="http://schemas.openxmlformats.org/drawingml/2006/main" xmlns:r="http://schemas.openxmlformats.org/officeDocument/2006/relationships" xmlns:p="http://schemas.openxmlformats.org/presentationml/2006/main">
  <p:cSld name="Slide 54&amp;si=54">
    <p:spTree>
      <p:nvGrpSpPr>
        <p:cNvPr id="1" name=""/>
        <p:cNvGrpSpPr/>
        <p:nvPr/>
      </p:nvGrpSpPr>
      <p:grpSpPr>
        <a:xfrm>
          <a:off x="0" y="0"/>
          <a:ext cx="0" cy="0"/>
          <a:chOff x="0" y="0"/>
          <a:chExt cx="0" cy="0"/>
        </a:xfrm>
      </p:grpSpPr>
      <p:sp>
        <p:nvSpPr>
          <p:cNvPr id="2" name="QC_6_BD.76_1#c1b831c1a?pid=cc1e73579&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a:t>
            </a:r>
            <a:r>
              <a:rPr lang="en-US" altLang="zh-CN" sz="2000" b="0" i="0">
                <a:solidFill>
                  <a:srgbClr val="000000"/>
                </a:solidFill>
                <a:latin typeface="微软雅黑" pitchFamily="34" charset="0"/>
                <a:ea typeface="微软雅黑" pitchFamily="34" charset="-122"/>
                <a:cs typeface="微软雅黑" pitchFamily="34" charset="-120"/>
              </a:rPr>
              <a:t>东沙湾四处采样点营养盐浓度大小及差异最小的季节是(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77_1#c1b831c1a.bracket?pid=cc1e73579&amp;color=0,0,0&amp;vpa=22&amp;vtp=1"/>
          <p:cNvSpPr/>
          <p:nvPr/>
        </p:nvSpPr>
        <p:spPr>
          <a:xfrm>
            <a:off x="7229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76_2#c1b831c1a.choices?pid=cc1e73579&amp;color=0,0,0&amp;vtp=1&amp;bbb=1"/>
          <p:cNvSpPr/>
          <p:nvPr/>
        </p:nvSpPr>
        <p:spPr>
          <a:xfrm>
            <a:off x="722376" y="1384300"/>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Times New Roman" pitchFamily="34" charset="0"/>
                <a:ea typeface="SimSun" pitchFamily="34" charset="-122"/>
                <a:cs typeface="Times New Roman" pitchFamily="34" charset="-120"/>
              </a:rPr>
              <a:t> </a:t>
            </a:r>
            <a:r>
              <a:rPr lang="en-US" altLang="zh-CN" sz="2000" b="0" i="0" baseline="-25000">
                <a:solidFill>
                  <a:srgbClr val="000000"/>
                </a:solidFill>
                <a:latin typeface="Times New Roman" pitchFamily="34" charset="0"/>
                <a:ea typeface="微软雅黑" pitchFamily="34" charset="-122"/>
                <a:cs typeface="Times New Roman"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Times New Roman" pitchFamily="34" charset="0"/>
                <a:ea typeface="SimSun" pitchFamily="34" charset="-122"/>
                <a:cs typeface="Times New Roman" pitchFamily="34" charset="-120"/>
              </a:rPr>
              <a:t> </a:t>
            </a:r>
            <a:r>
              <a:rPr lang="en-US" altLang="zh-CN" sz="2000" b="0" i="0" baseline="-25000">
                <a:solidFill>
                  <a:srgbClr val="000000"/>
                </a:solidFill>
                <a:latin typeface="Times New Roman" pitchFamily="34" charset="0"/>
                <a:ea typeface="微软雅黑" pitchFamily="34" charset="-122"/>
                <a:cs typeface="Times New Roman" pitchFamily="34" charset="-120"/>
              </a:rPr>
              <a:t>2</a:t>
            </a: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Times New Roman" pitchFamily="34" charset="0"/>
                <a:ea typeface="SimSun" pitchFamily="34" charset="-122"/>
                <a:cs typeface="Times New Roman" pitchFamily="34" charset="-120"/>
              </a:rPr>
              <a:t> </a:t>
            </a:r>
            <a:r>
              <a:rPr lang="en-US" altLang="zh-CN" sz="2000" b="0" i="0" baseline="-25000">
                <a:solidFill>
                  <a:srgbClr val="000000"/>
                </a:solidFill>
                <a:latin typeface="Times New Roman" pitchFamily="34" charset="0"/>
                <a:ea typeface="微软雅黑" pitchFamily="34" charset="-122"/>
                <a:cs typeface="Times New Roman" pitchFamily="34" charset="-120"/>
              </a:rPr>
              <a:t>3</a:t>
            </a: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Times New Roman" pitchFamily="34" charset="0"/>
                <a:ea typeface="SimSun" pitchFamily="34" charset="-122"/>
                <a:cs typeface="Times New Roman" pitchFamily="34" charset="-120"/>
              </a:rPr>
              <a:t> </a:t>
            </a:r>
            <a:r>
              <a:rPr lang="en-US" altLang="zh-CN" sz="2000" b="0" i="0" baseline="-25000">
                <a:solidFill>
                  <a:srgbClr val="000000"/>
                </a:solidFill>
                <a:latin typeface="Times New Roman" pitchFamily="34" charset="0"/>
                <a:ea typeface="微软雅黑" pitchFamily="34" charset="-122"/>
                <a:cs typeface="Times New Roman" pitchFamily="34" charset="-120"/>
              </a:rPr>
              <a:t>4</a:t>
            </a:r>
            <a:r>
              <a:rPr lang="en-US" altLang="zh-CN" sz="2000" b="0" i="0">
                <a:solidFill>
                  <a:srgbClr val="000000"/>
                </a:solidFill>
                <a:latin typeface="微软雅黑" pitchFamily="34" charset="0"/>
                <a:ea typeface="微软雅黑" pitchFamily="34" charset="-122"/>
                <a:cs typeface="微软雅黑" pitchFamily="34" charset="-120"/>
              </a:rPr>
              <a:t>，冬季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a:t>
            </a:r>
            <a:r>
              <a:rPr lang="en-US" altLang="zh-CN" sz="2000" b="0" i="0">
                <a:solidFill>
                  <a:srgbClr val="000000"/>
                </a:solidFill>
                <a:latin typeface="Times New Roman" pitchFamily="34" charset="0"/>
                <a:ea typeface="SimSun" pitchFamily="34" charset="-122"/>
                <a:cs typeface="Times New Roman" pitchFamily="34" charset="-120"/>
              </a:rPr>
              <a:t> </a:t>
            </a:r>
            <a:r>
              <a:rPr lang="en-US" altLang="zh-CN" sz="2000" b="0" i="0" baseline="-25000">
                <a:solidFill>
                  <a:srgbClr val="000000"/>
                </a:solidFill>
                <a:latin typeface="Times New Roman" pitchFamily="34" charset="0"/>
                <a:ea typeface="微软雅黑" pitchFamily="34" charset="-122"/>
                <a:cs typeface="Times New Roman"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Times New Roman" pitchFamily="34" charset="0"/>
                <a:ea typeface="SimSun" pitchFamily="34" charset="-122"/>
                <a:cs typeface="Times New Roman" pitchFamily="34" charset="-120"/>
              </a:rPr>
              <a:t> </a:t>
            </a:r>
            <a:r>
              <a:rPr lang="en-US" altLang="zh-CN" sz="2000" b="0" i="0" baseline="-25000">
                <a:solidFill>
                  <a:srgbClr val="000000"/>
                </a:solidFill>
                <a:latin typeface="Times New Roman" pitchFamily="34" charset="0"/>
                <a:ea typeface="微软雅黑" pitchFamily="34" charset="-122"/>
                <a:cs typeface="Times New Roman" pitchFamily="34" charset="-120"/>
              </a:rPr>
              <a:t>2</a:t>
            </a: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Times New Roman" pitchFamily="34" charset="0"/>
                <a:ea typeface="SimSun" pitchFamily="34" charset="-122"/>
                <a:cs typeface="Times New Roman" pitchFamily="34" charset="-120"/>
              </a:rPr>
              <a:t> </a:t>
            </a:r>
            <a:r>
              <a:rPr lang="en-US" altLang="zh-CN" sz="2000" b="0" i="0" baseline="-25000">
                <a:solidFill>
                  <a:srgbClr val="000000"/>
                </a:solidFill>
                <a:latin typeface="Times New Roman" pitchFamily="34" charset="0"/>
                <a:ea typeface="微软雅黑" pitchFamily="34" charset="-122"/>
                <a:cs typeface="Times New Roman" pitchFamily="34" charset="-120"/>
              </a:rPr>
              <a:t>3</a:t>
            </a: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Times New Roman" pitchFamily="34" charset="0"/>
                <a:ea typeface="SimSun" pitchFamily="34" charset="-122"/>
                <a:cs typeface="Times New Roman" pitchFamily="34" charset="-120"/>
              </a:rPr>
              <a:t> </a:t>
            </a:r>
            <a:r>
              <a:rPr lang="en-US" altLang="zh-CN" sz="2000" b="0" i="0" baseline="-25000">
                <a:solidFill>
                  <a:srgbClr val="000000"/>
                </a:solidFill>
                <a:latin typeface="Times New Roman" pitchFamily="34" charset="0"/>
                <a:ea typeface="微软雅黑" pitchFamily="34" charset="-122"/>
                <a:cs typeface="Times New Roman" pitchFamily="34" charset="-120"/>
              </a:rPr>
              <a:t>4</a:t>
            </a:r>
            <a:r>
              <a:rPr lang="en-US" altLang="zh-CN" sz="100" b="0" i="0" kern="0" spc="-9990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夏季</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a:t>
            </a:r>
            <a:r>
              <a:rPr lang="en-US" altLang="zh-CN" sz="2000" b="0" i="0">
                <a:solidFill>
                  <a:srgbClr val="000000"/>
                </a:solidFill>
                <a:latin typeface="Times New Roman" pitchFamily="34" charset="0"/>
                <a:ea typeface="SimSun" pitchFamily="34" charset="-122"/>
                <a:cs typeface="Times New Roman" pitchFamily="34" charset="-120"/>
              </a:rPr>
              <a:t> </a:t>
            </a:r>
            <a:r>
              <a:rPr lang="en-US" altLang="zh-CN" sz="2000" b="0" i="0" baseline="-25000">
                <a:solidFill>
                  <a:srgbClr val="000000"/>
                </a:solidFill>
                <a:latin typeface="Times New Roman" pitchFamily="34" charset="0"/>
                <a:ea typeface="微软雅黑" pitchFamily="34" charset="-122"/>
                <a:cs typeface="Times New Roman"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Times New Roman" pitchFamily="34" charset="0"/>
                <a:ea typeface="SimSun" pitchFamily="34" charset="-122"/>
                <a:cs typeface="Times New Roman" pitchFamily="34" charset="-120"/>
              </a:rPr>
              <a:t> </a:t>
            </a:r>
            <a:r>
              <a:rPr lang="en-US" altLang="zh-CN" sz="2000" b="0" i="0" baseline="-25000">
                <a:solidFill>
                  <a:srgbClr val="000000"/>
                </a:solidFill>
                <a:latin typeface="Times New Roman" pitchFamily="34" charset="0"/>
                <a:ea typeface="微软雅黑" pitchFamily="34" charset="-122"/>
                <a:cs typeface="Times New Roman" pitchFamily="34" charset="-120"/>
              </a:rPr>
              <a:t>2</a:t>
            </a: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Times New Roman" pitchFamily="34" charset="0"/>
                <a:ea typeface="SimSun" pitchFamily="34" charset="-122"/>
                <a:cs typeface="Times New Roman" pitchFamily="34" charset="-120"/>
              </a:rPr>
              <a:t> </a:t>
            </a:r>
            <a:r>
              <a:rPr lang="en-US" altLang="zh-CN" sz="2000" b="0" i="0" baseline="-25000">
                <a:solidFill>
                  <a:srgbClr val="000000"/>
                </a:solidFill>
                <a:latin typeface="Times New Roman" pitchFamily="34" charset="0"/>
                <a:ea typeface="微软雅黑" pitchFamily="34" charset="-122"/>
                <a:cs typeface="Times New Roman" pitchFamily="34" charset="-120"/>
              </a:rPr>
              <a:t>3</a:t>
            </a: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Times New Roman" pitchFamily="34" charset="0"/>
                <a:ea typeface="SimSun" pitchFamily="34" charset="-122"/>
                <a:cs typeface="Times New Roman" pitchFamily="34" charset="-120"/>
              </a:rPr>
              <a:t> </a:t>
            </a:r>
            <a:r>
              <a:rPr lang="en-US" altLang="zh-CN" sz="2000" b="0" i="0" baseline="-25000">
                <a:solidFill>
                  <a:srgbClr val="000000"/>
                </a:solidFill>
                <a:latin typeface="Times New Roman" pitchFamily="34" charset="0"/>
                <a:ea typeface="微软雅黑" pitchFamily="34" charset="-122"/>
                <a:cs typeface="Times New Roman" pitchFamily="34" charset="-120"/>
              </a:rPr>
              <a:t>4</a:t>
            </a:r>
            <a:r>
              <a:rPr lang="en-US" altLang="zh-CN" sz="2000" b="0" i="0">
                <a:solidFill>
                  <a:srgbClr val="000000"/>
                </a:solidFill>
                <a:latin typeface="微软雅黑" pitchFamily="34" charset="0"/>
                <a:ea typeface="微软雅黑" pitchFamily="34" charset="-122"/>
                <a:cs typeface="微软雅黑" pitchFamily="34" charset="-120"/>
              </a:rPr>
              <a:t>，冬季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a:t>
            </a:r>
            <a:r>
              <a:rPr lang="en-US" altLang="zh-CN" sz="2000" b="0" i="0">
                <a:solidFill>
                  <a:srgbClr val="000000"/>
                </a:solidFill>
                <a:latin typeface="Times New Roman" pitchFamily="34" charset="0"/>
                <a:ea typeface="SimSun" pitchFamily="34" charset="-122"/>
                <a:cs typeface="Times New Roman" pitchFamily="34" charset="-120"/>
              </a:rPr>
              <a:t> </a:t>
            </a:r>
            <a:r>
              <a:rPr lang="en-US" altLang="zh-CN" sz="2000" b="0" i="0" baseline="-25000">
                <a:solidFill>
                  <a:srgbClr val="000000"/>
                </a:solidFill>
                <a:latin typeface="Times New Roman" pitchFamily="34" charset="0"/>
                <a:ea typeface="微软雅黑" pitchFamily="34" charset="-122"/>
                <a:cs typeface="Times New Roman"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Times New Roman" pitchFamily="34" charset="0"/>
                <a:ea typeface="SimSun" pitchFamily="34" charset="-122"/>
                <a:cs typeface="Times New Roman" pitchFamily="34" charset="-120"/>
              </a:rPr>
              <a:t> </a:t>
            </a:r>
            <a:r>
              <a:rPr lang="en-US" altLang="zh-CN" sz="2000" b="0" i="0" baseline="-25000">
                <a:solidFill>
                  <a:srgbClr val="000000"/>
                </a:solidFill>
                <a:latin typeface="Times New Roman" pitchFamily="34" charset="0"/>
                <a:ea typeface="微软雅黑" pitchFamily="34" charset="-122"/>
                <a:cs typeface="Times New Roman" pitchFamily="34" charset="-120"/>
              </a:rPr>
              <a:t>2</a:t>
            </a: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Times New Roman" pitchFamily="34" charset="0"/>
                <a:ea typeface="SimSun" pitchFamily="34" charset="-122"/>
                <a:cs typeface="Times New Roman" pitchFamily="34" charset="-120"/>
              </a:rPr>
              <a:t> </a:t>
            </a:r>
            <a:r>
              <a:rPr lang="en-US" altLang="zh-CN" sz="2000" b="0" i="0" baseline="-25000">
                <a:solidFill>
                  <a:srgbClr val="000000"/>
                </a:solidFill>
                <a:latin typeface="Times New Roman" pitchFamily="34" charset="0"/>
                <a:ea typeface="微软雅黑" pitchFamily="34" charset="-122"/>
                <a:cs typeface="Times New Roman" pitchFamily="34" charset="-120"/>
              </a:rPr>
              <a:t>3</a:t>
            </a: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Times New Roman" pitchFamily="34" charset="0"/>
                <a:ea typeface="SimSun" pitchFamily="34" charset="-122"/>
                <a:cs typeface="Times New Roman" pitchFamily="34" charset="-120"/>
              </a:rPr>
              <a:t> </a:t>
            </a:r>
            <a:r>
              <a:rPr lang="en-US" altLang="zh-CN" sz="2000" b="0" i="0" baseline="-25000">
                <a:solidFill>
                  <a:srgbClr val="000000"/>
                </a:solidFill>
                <a:latin typeface="Times New Roman" pitchFamily="34" charset="0"/>
                <a:ea typeface="微软雅黑" pitchFamily="34" charset="-122"/>
                <a:cs typeface="Times New Roman" pitchFamily="34" charset="-120"/>
              </a:rPr>
              <a:t>4</a:t>
            </a:r>
            <a:r>
              <a:rPr lang="en-US" altLang="zh-CN" sz="100" b="0" i="0" kern="0" spc="-9990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夏季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4.xml><?xml version="1.0" encoding="utf-8"?>
<p:sld xmlns:a="http://schemas.openxmlformats.org/drawingml/2006/main" xmlns:r="http://schemas.openxmlformats.org/officeDocument/2006/relationships" xmlns:p="http://schemas.openxmlformats.org/presentationml/2006/main">
  <p:cSld name="Slide 55&amp;si=55">
    <p:spTree>
      <p:nvGrpSpPr>
        <p:cNvPr id="1" name=""/>
        <p:cNvGrpSpPr/>
        <p:nvPr/>
      </p:nvGrpSpPr>
      <p:grpSpPr>
        <a:xfrm>
          <a:off x="0" y="0"/>
          <a:ext cx="0" cy="0"/>
          <a:chOff x="0" y="0"/>
          <a:chExt cx="0" cy="0"/>
        </a:xfrm>
      </p:grpSpPr>
      <p:sp>
        <p:nvSpPr>
          <p:cNvPr id="2" name="QC_6_AS.78_1#c1b831c1a?vop=1&amp;pid=cc1e73579&amp;color=0,0,0&amp;vtp=1&amp;bt=1&amp;bbb=1&amp;hb=1"/>
          <p:cNvSpPr/>
          <p:nvPr/>
        </p:nvSpPr>
        <p:spPr>
          <a:xfrm>
            <a:off x="722376" y="972000"/>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本题考查水体营养盐浓度的时空分布特征。读图并结合材料</a:t>
            </a:r>
            <a:r>
              <a:rPr lang="en-US" altLang="zh-CN" sz="2000" b="0" i="0">
                <a:solidFill>
                  <a:srgbClr val="000000"/>
                </a:solidFill>
                <a:latin typeface="微软雅黑" pitchFamily="34" charset="0"/>
                <a:ea typeface="微软雅黑" pitchFamily="34" charset="-122"/>
                <a:cs typeface="微软雅黑" pitchFamily="34" charset="-120"/>
              </a:rPr>
              <a:t>“浙江省舟山东部东沙湾无河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流注入</a:t>
            </a:r>
            <a:r>
              <a:rPr lang="en-US" altLang="zh-CN" sz="2000" b="0" i="0" dirty="0">
                <a:solidFill>
                  <a:srgbClr val="000000"/>
                </a:solidFill>
                <a:latin typeface="微软雅黑" pitchFamily="34" charset="0"/>
                <a:ea typeface="微软雅黑" pitchFamily="34" charset="-122"/>
                <a:cs typeface="微软雅黑" pitchFamily="34" charset="-120"/>
              </a:rPr>
              <a:t>，陆源地下水每年向东沙湾输入大量氮、磷等营养盐。受海域降水和海水运动影响</a:t>
            </a:r>
            <a:r>
              <a:rPr lang="en-US" altLang="zh-CN" sz="2000" b="0" i="0">
                <a:solidFill>
                  <a:srgbClr val="000000"/>
                </a:solidFill>
                <a:latin typeface="微软雅黑" pitchFamily="34" charset="0"/>
                <a:ea typeface="微软雅黑" pitchFamily="34" charset="-122"/>
                <a:cs typeface="微软雅黑" pitchFamily="34" charset="-120"/>
              </a:rPr>
              <a:t>，东沙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湾的营养盐浓度存在明显的时空差异</a:t>
            </a:r>
            <a:r>
              <a:rPr lang="en-US" altLang="zh-CN" sz="2000" b="0" i="0" dirty="0">
                <a:solidFill>
                  <a:srgbClr val="000000"/>
                </a:solidFill>
                <a:latin typeface="微软雅黑" pitchFamily="34" charset="0"/>
                <a:ea typeface="微软雅黑" pitchFamily="34" charset="-122"/>
                <a:cs typeface="微软雅黑" pitchFamily="34" charset="-120"/>
              </a:rPr>
              <a:t>”可知</a:t>
            </a: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Times New Roman" pitchFamily="34" charset="0"/>
                <a:ea typeface="SimSun" pitchFamily="34" charset="-122"/>
                <a:cs typeface="Times New Roman" pitchFamily="34" charset="-120"/>
              </a:rPr>
              <a:t> </a:t>
            </a:r>
            <a:r>
              <a:rPr lang="en-US" altLang="zh-CN" sz="2000" b="0" i="0" baseline="-25000">
                <a:solidFill>
                  <a:srgbClr val="000000"/>
                </a:solidFill>
                <a:latin typeface="Times New Roman" pitchFamily="34" charset="0"/>
                <a:ea typeface="微软雅黑" pitchFamily="34" charset="-122"/>
                <a:cs typeface="Times New Roman"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Times New Roman" pitchFamily="34" charset="0"/>
                <a:ea typeface="SimSun" pitchFamily="34" charset="-122"/>
                <a:cs typeface="Times New Roman" pitchFamily="34" charset="-120"/>
              </a:rPr>
              <a:t> </a:t>
            </a:r>
            <a:r>
              <a:rPr lang="en-US" altLang="zh-CN" sz="2000" b="0" i="0" baseline="-25000">
                <a:solidFill>
                  <a:srgbClr val="000000"/>
                </a:solidFill>
                <a:latin typeface="Times New Roman" pitchFamily="34" charset="0"/>
                <a:ea typeface="微软雅黑" pitchFamily="34" charset="-122"/>
                <a:cs typeface="Times New Roman" pitchFamily="34" charset="-120"/>
              </a:rPr>
              <a:t>2</a:t>
            </a: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Times New Roman" pitchFamily="34" charset="0"/>
                <a:ea typeface="SimSun" pitchFamily="34" charset="-122"/>
                <a:cs typeface="Times New Roman" pitchFamily="34" charset="-120"/>
              </a:rPr>
              <a:t> </a:t>
            </a:r>
            <a:r>
              <a:rPr lang="en-US" altLang="zh-CN" sz="2000" b="0" i="0" baseline="-25000">
                <a:solidFill>
                  <a:srgbClr val="000000"/>
                </a:solidFill>
                <a:latin typeface="Times New Roman" pitchFamily="34" charset="0"/>
                <a:ea typeface="微软雅黑" pitchFamily="34" charset="-122"/>
                <a:cs typeface="Times New Roman" pitchFamily="34" charset="-120"/>
              </a:rPr>
              <a:t>3</a:t>
            </a: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Times New Roman" pitchFamily="34" charset="0"/>
                <a:ea typeface="SimSun" pitchFamily="34" charset="-122"/>
                <a:cs typeface="Times New Roman" pitchFamily="34" charset="-120"/>
              </a:rPr>
              <a:t> </a:t>
            </a:r>
            <a:r>
              <a:rPr lang="en-US" altLang="zh-CN" sz="2000" b="0" i="0" baseline="-25000">
                <a:solidFill>
                  <a:srgbClr val="000000"/>
                </a:solidFill>
                <a:latin typeface="Times New Roman" pitchFamily="34" charset="0"/>
                <a:ea typeface="微软雅黑" pitchFamily="34" charset="-122"/>
                <a:cs typeface="Times New Roman" pitchFamily="34" charset="-120"/>
              </a:rPr>
              <a:t>4</a:t>
            </a:r>
            <a:r>
              <a:rPr lang="en-US" altLang="zh-CN" sz="100" b="0" i="0" kern="0" spc="-9990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四处采样点距离大陆越来越远，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Times New Roman" pitchFamily="34" charset="0"/>
                <a:ea typeface="SimSun" pitchFamily="34" charset="-122"/>
                <a:cs typeface="Times New Roman" pitchFamily="34" charset="-120"/>
              </a:rPr>
              <a:t> </a:t>
            </a:r>
            <a:r>
              <a:rPr lang="en-US" altLang="zh-CN" sz="2000" b="0" i="0" baseline="-25000">
                <a:solidFill>
                  <a:srgbClr val="000000"/>
                </a:solidFill>
                <a:latin typeface="Times New Roman" pitchFamily="34" charset="0"/>
                <a:ea typeface="微软雅黑" pitchFamily="34" charset="-122"/>
                <a:cs typeface="Times New Roman"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处营养盐浓度最大，A</a:t>
            </a:r>
            <a:r>
              <a:rPr lang="en-US" altLang="zh-CN" sz="2000" b="0" i="0">
                <a:solidFill>
                  <a:srgbClr val="000000"/>
                </a:solidFill>
                <a:latin typeface="Times New Roman" pitchFamily="34" charset="0"/>
                <a:ea typeface="SimSun" pitchFamily="34" charset="-122"/>
                <a:cs typeface="Times New Roman" pitchFamily="34" charset="-120"/>
              </a:rPr>
              <a:t> </a:t>
            </a:r>
            <a:r>
              <a:rPr lang="en-US" altLang="zh-CN" sz="2000" b="0" i="0" baseline="-25000">
                <a:solidFill>
                  <a:srgbClr val="000000"/>
                </a:solidFill>
                <a:latin typeface="Times New Roman" pitchFamily="34" charset="0"/>
                <a:ea typeface="微软雅黑" pitchFamily="34" charset="-122"/>
                <a:cs typeface="Times New Roman" pitchFamily="34" charset="-120"/>
              </a:rPr>
              <a:t>2</a:t>
            </a: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Times New Roman" pitchFamily="34" charset="0"/>
                <a:ea typeface="SimSun" pitchFamily="34" charset="-122"/>
                <a:cs typeface="Times New Roman" pitchFamily="34" charset="-120"/>
              </a:rPr>
              <a:t> </a:t>
            </a:r>
            <a:r>
              <a:rPr lang="en-US" altLang="zh-CN" sz="2000" b="0" i="0" baseline="-25000">
                <a:solidFill>
                  <a:srgbClr val="000000"/>
                </a:solidFill>
                <a:latin typeface="Times New Roman" pitchFamily="34" charset="0"/>
                <a:ea typeface="微软雅黑" pitchFamily="34" charset="-122"/>
                <a:cs typeface="Times New Roman" pitchFamily="34" charset="-120"/>
              </a:rPr>
              <a:t>3</a:t>
            </a: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Times New Roman" pitchFamily="34" charset="0"/>
                <a:ea typeface="SimSun" pitchFamily="34" charset="-122"/>
                <a:cs typeface="Times New Roman" pitchFamily="34" charset="-120"/>
              </a:rPr>
              <a:t> </a:t>
            </a:r>
            <a:r>
              <a:rPr lang="en-US" altLang="zh-CN" sz="2000" b="0" i="0" baseline="-25000">
                <a:solidFill>
                  <a:srgbClr val="000000"/>
                </a:solidFill>
                <a:latin typeface="Times New Roman" pitchFamily="34" charset="0"/>
                <a:ea typeface="微软雅黑" pitchFamily="34" charset="-122"/>
                <a:cs typeface="Times New Roman" pitchFamily="34" charset="-120"/>
              </a:rPr>
              <a:t>4</a:t>
            </a:r>
            <a:r>
              <a:rPr lang="en-US" altLang="zh-CN" sz="100" b="0" i="0" kern="0" spc="-9990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依次减小</a:t>
            </a:r>
            <a:r>
              <a:rPr lang="en-US" altLang="zh-CN" sz="2000" b="0" i="0" dirty="0">
                <a:solidFill>
                  <a:srgbClr val="000000"/>
                </a:solidFill>
                <a:latin typeface="微软雅黑" pitchFamily="34" charset="0"/>
                <a:ea typeface="微软雅黑" pitchFamily="34" charset="-122"/>
                <a:cs typeface="微软雅黑" pitchFamily="34" charset="-120"/>
              </a:rPr>
              <a:t>，C、D错误。</a:t>
            </a:r>
            <a:r>
              <a:rPr lang="en-US" altLang="zh-CN" sz="2000" b="0" i="0">
                <a:solidFill>
                  <a:srgbClr val="000000"/>
                </a:solidFill>
                <a:latin typeface="微软雅黑" pitchFamily="34" charset="0"/>
                <a:ea typeface="微软雅黑" pitchFamily="34" charset="-122"/>
                <a:cs typeface="微软雅黑" pitchFamily="34" charset="-120"/>
              </a:rPr>
              <a:t>营养盐浓度差异最小的季节是夏季，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因为夏季降水多</a:t>
            </a:r>
            <a:r>
              <a:rPr lang="en-US" altLang="zh-CN" sz="2000" b="0" i="0" dirty="0">
                <a:solidFill>
                  <a:srgbClr val="000000"/>
                </a:solidFill>
                <a:latin typeface="微软雅黑" pitchFamily="34" charset="0"/>
                <a:ea typeface="微软雅黑" pitchFamily="34" charset="-122"/>
                <a:cs typeface="微软雅黑" pitchFamily="34" charset="-120"/>
              </a:rPr>
              <a:t>，陆源地下水补给最多，向东沙湾大量输入氮、磷等营养盐，</a:t>
            </a:r>
            <a:r>
              <a:rPr lang="en-US" altLang="zh-CN" sz="2000" b="0" i="0">
                <a:solidFill>
                  <a:srgbClr val="000000"/>
                </a:solidFill>
                <a:latin typeface="微软雅黑" pitchFamily="34" charset="0"/>
                <a:ea typeface="微软雅黑" pitchFamily="34" charset="-122"/>
                <a:cs typeface="微软雅黑" pitchFamily="34" charset="-120"/>
              </a:rPr>
              <a:t>近岸和远岸都较多，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空间差异较小</a:t>
            </a:r>
            <a:r>
              <a:rPr lang="en-US" altLang="zh-CN" sz="2000" b="0" i="0" dirty="0">
                <a:solidFill>
                  <a:srgbClr val="000000"/>
                </a:solidFill>
                <a:latin typeface="微软雅黑" pitchFamily="34" charset="0"/>
                <a:ea typeface="微软雅黑" pitchFamily="34" charset="-122"/>
                <a:cs typeface="微软雅黑" pitchFamily="34" charset="-120"/>
              </a:rPr>
              <a:t>；冬季为枯水期，陆源地下水向东沙湾输入营养盐较少，主要在近岸附近</a:t>
            </a:r>
            <a:r>
              <a:rPr lang="en-US" altLang="zh-CN" sz="2000" b="0" i="0">
                <a:solidFill>
                  <a:srgbClr val="000000"/>
                </a:solidFill>
                <a:latin typeface="微软雅黑" pitchFamily="34" charset="0"/>
                <a:ea typeface="微软雅黑" pitchFamily="34" charset="-122"/>
                <a:cs typeface="微软雅黑" pitchFamily="34" charset="-120"/>
              </a:rPr>
              <a:t>，远岸较</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少</a:t>
            </a:r>
            <a:r>
              <a:rPr lang="en-US" altLang="zh-CN" sz="2000" b="0" i="0" dirty="0">
                <a:solidFill>
                  <a:srgbClr val="000000"/>
                </a:solidFill>
                <a:latin typeface="微软雅黑" pitchFamily="34" charset="0"/>
                <a:ea typeface="微软雅黑" pitchFamily="34" charset="-122"/>
                <a:cs typeface="微软雅黑" pitchFamily="34" charset="-120"/>
              </a:rPr>
              <a:t>，空间差异大，A错误，B正确。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B00185-F2DD-6FD8-4E6C-220DEB74779C}"/>
            </a:ext>
          </a:extLst>
        </p:cNvPr>
        <p:cNvGrpSpPr/>
        <p:nvPr/>
      </p:nvGrpSpPr>
      <p:grpSpPr>
        <a:xfrm>
          <a:off x="0" y="0"/>
          <a:ext cx="0" cy="0"/>
          <a:chOff x="0" y="0"/>
          <a:chExt cx="0" cy="0"/>
        </a:xfrm>
      </p:grpSpPr>
    </p:spTree>
    <p:extLst>
      <p:ext uri="{BB962C8B-B14F-4D97-AF65-F5344CB8AC3E}">
        <p14:creationId xmlns:p14="http://schemas.microsoft.com/office/powerpoint/2010/main" val="2993759857"/>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name="Slide 56&amp;si=56">
    <p:spTree>
      <p:nvGrpSpPr>
        <p:cNvPr id="1" name=""/>
        <p:cNvGrpSpPr/>
        <p:nvPr/>
      </p:nvGrpSpPr>
      <p:grpSpPr>
        <a:xfrm>
          <a:off x="0" y="0"/>
          <a:ext cx="0" cy="0"/>
          <a:chOff x="0" y="0"/>
          <a:chExt cx="0" cy="0"/>
        </a:xfrm>
      </p:grpSpPr>
      <p:sp>
        <p:nvSpPr>
          <p:cNvPr id="2" name="QC_6_BD.79_1#76c0e3cc6?pid=cc1e73579&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a:t>
            </a:r>
            <a:r>
              <a:rPr lang="en-US" altLang="zh-CN" sz="2000" b="0" i="0">
                <a:solidFill>
                  <a:srgbClr val="000000"/>
                </a:solidFill>
                <a:latin typeface="微软雅黑" pitchFamily="34" charset="0"/>
                <a:ea typeface="微软雅黑" pitchFamily="34" charset="-122"/>
                <a:cs typeface="微软雅黑" pitchFamily="34" charset="-120"/>
              </a:rPr>
              <a:t>东沙湾海域可能出现的生态环境问题是(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80_1#76c0e3cc6.bracket?pid=cc1e73579&amp;color=0,0,0&amp;vpa=23&amp;vtp=1"/>
          <p:cNvSpPr/>
          <p:nvPr/>
        </p:nvSpPr>
        <p:spPr>
          <a:xfrm>
            <a:off x="5600764"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79_2#76c0e3cc6.choices?pid=cc1e73579&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697529" algn="l"/>
                <a:tab pos="5356957" algn="l"/>
                <a:tab pos="80290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.咸潮</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B.水华</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C.赤潮</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.热污染</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7.xml><?xml version="1.0" encoding="utf-8"?>
<p:sld xmlns:a="http://schemas.openxmlformats.org/drawingml/2006/main" xmlns:r="http://schemas.openxmlformats.org/officeDocument/2006/relationships" xmlns:p="http://schemas.openxmlformats.org/presentationml/2006/main">
  <p:cSld name="Slide 57&amp;si=57">
    <p:spTree>
      <p:nvGrpSpPr>
        <p:cNvPr id="1" name=""/>
        <p:cNvGrpSpPr/>
        <p:nvPr/>
      </p:nvGrpSpPr>
      <p:grpSpPr>
        <a:xfrm>
          <a:off x="0" y="0"/>
          <a:ext cx="0" cy="0"/>
          <a:chOff x="0" y="0"/>
          <a:chExt cx="0" cy="0"/>
        </a:xfrm>
      </p:grpSpPr>
      <p:sp>
        <p:nvSpPr>
          <p:cNvPr id="2" name="QC_6_AS.81_1#76c0e3cc6?vop=1&amp;pid=cc1e73579&amp;color=0,0,0&amp;vtp=1&amp;bt=1&amp;bbb=1&amp;hb=1"/>
          <p:cNvSpPr/>
          <p:nvPr/>
        </p:nvSpPr>
        <p:spPr>
          <a:xfrm>
            <a:off x="722376" y="972000"/>
            <a:ext cx="10753344" cy="36248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err="1">
                <a:solidFill>
                  <a:srgbClr val="000000"/>
                </a:solidFill>
                <a:latin typeface="微软雅黑" pitchFamily="34" charset="0"/>
                <a:ea typeface="微软雅黑" pitchFamily="34" charset="-122"/>
                <a:cs typeface="微软雅黑" pitchFamily="34" charset="-120"/>
              </a:rPr>
              <a:t>本题考查生态环境问题的类型。由材料“海底地下水排泄是指沿海地区地下水挟带陆源物</a:t>
            </a:r>
            <a:endParaRPr lang="en-US" altLang="zh-CN" sz="2000" b="0" i="0" dirty="0">
              <a:solidFill>
                <a:srgbClr val="000000"/>
              </a:solidFill>
              <a:latin typeface="微软雅黑" pitchFamily="34" charset="0"/>
              <a:ea typeface="微软雅黑" pitchFamily="34" charset="-122"/>
              <a:cs typeface="微软雅黑" pitchFamily="34" charset="-120"/>
            </a:endParaRPr>
          </a:p>
          <a:p>
            <a:pPr latinLnBrk="1">
              <a:lnSpc>
                <a:spcPts val="3600"/>
              </a:lnSpc>
            </a:pPr>
            <a:r>
              <a:rPr lang="en-US" altLang="zh-CN" sz="2000" b="0" i="0" dirty="0" err="1">
                <a:solidFill>
                  <a:srgbClr val="000000"/>
                </a:solidFill>
                <a:latin typeface="微软雅黑" pitchFamily="34" charset="0"/>
                <a:ea typeface="微软雅黑" pitchFamily="34" charset="-122"/>
                <a:cs typeface="微软雅黑" pitchFamily="34" charset="-120"/>
              </a:rPr>
              <a:t>质向海洋输送，是沿海海域氮、磷等营养盐的主要来源”可知，东沙湾海域由于有大量氮、磷等</a:t>
            </a:r>
            <a:endParaRPr lang="en-US" altLang="zh-CN" sz="2000" b="0" i="0" dirty="0">
              <a:solidFill>
                <a:srgbClr val="000000"/>
              </a:solidFill>
              <a:latin typeface="微软雅黑" pitchFamily="34" charset="0"/>
              <a:ea typeface="微软雅黑" pitchFamily="34" charset="-122"/>
              <a:cs typeface="微软雅黑" pitchFamily="34" charset="-120"/>
            </a:endParaRPr>
          </a:p>
          <a:p>
            <a:pPr latinLnBrk="1">
              <a:lnSpc>
                <a:spcPts val="3600"/>
              </a:lnSpc>
            </a:pPr>
            <a:r>
              <a:rPr lang="en-US" altLang="zh-CN" sz="2000" b="0" i="0" dirty="0" err="1">
                <a:solidFill>
                  <a:srgbClr val="000000"/>
                </a:solidFill>
                <a:latin typeface="微软雅黑" pitchFamily="34" charset="0"/>
                <a:ea typeface="微软雅黑" pitchFamily="34" charset="-122"/>
                <a:cs typeface="微软雅黑" pitchFamily="34" charset="-120"/>
              </a:rPr>
              <a:t>营养盐补给，所以可能出现的生态环境问题是赤潮，C正确；水华是指在陆地上的淡水湖泊、河</a:t>
            </a:r>
            <a:endParaRPr lang="en-US" altLang="zh-CN" sz="2000" b="0" i="0" dirty="0">
              <a:solidFill>
                <a:srgbClr val="000000"/>
              </a:solidFill>
              <a:latin typeface="微软雅黑" pitchFamily="34" charset="0"/>
              <a:ea typeface="微软雅黑" pitchFamily="34" charset="-122"/>
              <a:cs typeface="微软雅黑" pitchFamily="34" charset="-120"/>
            </a:endParaRPr>
          </a:p>
          <a:p>
            <a:pPr latinLnBrk="1">
              <a:lnSpc>
                <a:spcPts val="3600"/>
              </a:lnSpc>
            </a:pPr>
            <a:r>
              <a:rPr lang="en-US" altLang="zh-CN" sz="2000" b="0" i="0" dirty="0" err="1">
                <a:solidFill>
                  <a:srgbClr val="000000"/>
                </a:solidFill>
                <a:latin typeface="微软雅黑" pitchFamily="34" charset="0"/>
                <a:ea typeface="微软雅黑" pitchFamily="34" charset="-122"/>
                <a:cs typeface="微软雅黑" pitchFamily="34" charset="-120"/>
              </a:rPr>
              <a:t>流等水域中出现的水体富营养化现象，B错误；咸潮、热污染与水体中的营养盐多少关系不大，A</a:t>
            </a:r>
            <a:r>
              <a:rPr lang="en-US" altLang="zh-CN" sz="2000" b="0" i="0" dirty="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dirty="0" err="1">
                <a:solidFill>
                  <a:srgbClr val="000000"/>
                </a:solidFill>
                <a:latin typeface="微软雅黑" pitchFamily="34" charset="0"/>
                <a:ea typeface="微软雅黑" pitchFamily="34" charset="-122"/>
                <a:cs typeface="微软雅黑" pitchFamily="34" charset="-120"/>
              </a:rPr>
              <a:t>D错误</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49E81D-2CEB-3508-F4B4-8C5D33E78A4F}"/>
            </a:ext>
          </a:extLst>
        </p:cNvPr>
        <p:cNvGrpSpPr/>
        <p:nvPr/>
      </p:nvGrpSpPr>
      <p:grpSpPr>
        <a:xfrm>
          <a:off x="0" y="0"/>
          <a:ext cx="0" cy="0"/>
          <a:chOff x="0" y="0"/>
          <a:chExt cx="0" cy="0"/>
        </a:xfrm>
      </p:grpSpPr>
      <p:sp>
        <p:nvSpPr>
          <p:cNvPr id="2" name="QC_6_AS.81_1#76c0e3cc6?vop=1&amp;pid=cc1e73579&amp;color=0,0,0&amp;vtp=1&amp;bt=1&amp;bbb=1&amp;hb=1">
            <a:extLst>
              <a:ext uri="{FF2B5EF4-FFF2-40B4-BE49-F238E27FC236}">
                <a16:creationId xmlns:a16="http://schemas.microsoft.com/office/drawing/2014/main" id="{F2DF98FA-C0C4-27EE-2401-6D82531FFD45}"/>
              </a:ext>
            </a:extLst>
          </p:cNvPr>
          <p:cNvSpPr/>
          <p:nvPr/>
        </p:nvSpPr>
        <p:spPr>
          <a:xfrm>
            <a:off x="722376" y="972000"/>
            <a:ext cx="10753344" cy="3624834"/>
          </a:xfrm>
          <a:prstGeom prst="rect">
            <a:avLst/>
          </a:prstGeom>
          <a:noFill/>
          <a:ln/>
        </p:spPr>
        <p:txBody>
          <a:bodyPr wrap="none" lIns="0" tIns="0" rIns="0" bIns="0" rtlCol="0" anchor="t"/>
          <a:lstStyle/>
          <a:p>
            <a:pPr latinLnBrk="1">
              <a:lnSpc>
                <a:spcPts val="3700"/>
              </a:lnSpc>
            </a:pPr>
            <a:r>
              <a:rPr lang="en-US" altLang="zh-CN" sz="2000" b="1" i="0" dirty="0">
                <a:solidFill>
                  <a:srgbClr val="000000"/>
                </a:solidFill>
                <a:latin typeface="微软雅黑" pitchFamily="34" charset="0"/>
                <a:ea typeface="微软雅黑" pitchFamily="34" charset="-122"/>
                <a:cs typeface="微软雅黑" pitchFamily="34" charset="-120"/>
              </a:rPr>
              <a:t>【易错警示】</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err="1">
                <a:solidFill>
                  <a:srgbClr val="000000"/>
                </a:solidFill>
                <a:latin typeface="微软雅黑" pitchFamily="34" charset="0"/>
                <a:ea typeface="微软雅黑" pitchFamily="34" charset="-122"/>
                <a:cs typeface="微软雅黑" pitchFamily="34" charset="-120"/>
              </a:rPr>
              <a:t>本题易错选B项，水华和赤潮都是藻类等过度繁殖引起的异常现象，此现象发生在</a:t>
            </a:r>
            <a:endParaRPr lang="en-US" altLang="zh-CN" sz="2000" b="0" i="0" dirty="0">
              <a:solidFill>
                <a:srgbClr val="000000"/>
              </a:solidFill>
              <a:latin typeface="微软雅黑" pitchFamily="34" charset="0"/>
              <a:ea typeface="微软雅黑" pitchFamily="34" charset="-122"/>
              <a:cs typeface="微软雅黑" pitchFamily="34" charset="-120"/>
            </a:endParaRPr>
          </a:p>
          <a:p>
            <a:pPr latinLnBrk="1">
              <a:lnSpc>
                <a:spcPts val="3600"/>
              </a:lnSpc>
            </a:pPr>
            <a:r>
              <a:rPr lang="en-US" altLang="zh-CN" sz="2000" b="0" i="0" dirty="0" err="1">
                <a:solidFill>
                  <a:srgbClr val="000000"/>
                </a:solidFill>
                <a:latin typeface="微软雅黑" pitchFamily="34" charset="0"/>
                <a:ea typeface="微软雅黑" pitchFamily="34" charset="-122"/>
                <a:cs typeface="微软雅黑" pitchFamily="34" charset="-120"/>
              </a:rPr>
              <a:t>淡水水域称为水华，发生在海洋则称为赤潮，结合材料可知该现象发生在东沙湾海域，因此可能</a:t>
            </a:r>
            <a:endParaRPr lang="en-US" altLang="zh-CN" sz="2000" b="0" i="0" dirty="0">
              <a:solidFill>
                <a:srgbClr val="000000"/>
              </a:solidFill>
              <a:latin typeface="微软雅黑" pitchFamily="34" charset="0"/>
              <a:ea typeface="微软雅黑" pitchFamily="34" charset="-122"/>
              <a:cs typeface="微软雅黑" pitchFamily="34" charset="-120"/>
            </a:endParaRPr>
          </a:p>
          <a:p>
            <a:pPr latinLnBrk="1">
              <a:lnSpc>
                <a:spcPts val="3500"/>
              </a:lnSpc>
            </a:pPr>
            <a:r>
              <a:rPr lang="en-US" altLang="zh-CN" sz="2000" b="0" i="0" dirty="0" err="1">
                <a:solidFill>
                  <a:srgbClr val="000000"/>
                </a:solidFill>
                <a:latin typeface="微软雅黑" pitchFamily="34" charset="0"/>
                <a:ea typeface="微软雅黑" pitchFamily="34" charset="-122"/>
                <a:cs typeface="微软雅黑" pitchFamily="34" charset="-120"/>
              </a:rPr>
              <a:t>出现的生态环境问题是赤潮</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extLst>
      <p:ext uri="{BB962C8B-B14F-4D97-AF65-F5344CB8AC3E}">
        <p14:creationId xmlns:p14="http://schemas.microsoft.com/office/powerpoint/2010/main" val="191974454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AEC596-B139-4CAC-DE0F-F323FB3E309C}"/>
            </a:ext>
          </a:extLst>
        </p:cNvPr>
        <p:cNvGrpSpPr/>
        <p:nvPr/>
      </p:nvGrpSpPr>
      <p:grpSpPr>
        <a:xfrm>
          <a:off x="0" y="0"/>
          <a:ext cx="0" cy="0"/>
          <a:chOff x="0" y="0"/>
          <a:chExt cx="0" cy="0"/>
        </a:xfrm>
      </p:grpSpPr>
    </p:spTree>
    <p:extLst>
      <p:ext uri="{BB962C8B-B14F-4D97-AF65-F5344CB8AC3E}">
        <p14:creationId xmlns:p14="http://schemas.microsoft.com/office/powerpoint/2010/main" val="758343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6_AS.7_1#75931af0c?vop=1&amp;pid=216224ab1&amp;color=0,0,0&amp;vtp=1&amp;bt=1&amp;bbb=1&amp;hb=1"/>
          <p:cNvSpPr/>
          <p:nvPr/>
        </p:nvSpPr>
        <p:spPr>
          <a:xfrm>
            <a:off x="722376" y="972000"/>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本题考查环境问题的分类。如果人类过度使用自然资源，就会造成自然资源衰竭问题</a:t>
            </a:r>
            <a:r>
              <a:rPr lang="en-US" altLang="zh-CN" sz="2000" b="0" i="0">
                <a:solidFill>
                  <a:srgbClr val="000000"/>
                </a:solidFill>
                <a:latin typeface="微软雅黑" pitchFamily="34" charset="0"/>
                <a:ea typeface="微软雅黑" pitchFamily="34" charset="-122"/>
                <a:cs typeface="微软雅黑" pitchFamily="34" charset="-120"/>
              </a:rPr>
              <a:t>。图</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示</a:t>
            </a:r>
            <a:r>
              <a:rPr lang="en-US" altLang="zh-CN" sz="2000" b="0" i="0" dirty="0">
                <a:solidFill>
                  <a:srgbClr val="000000"/>
                </a:solidFill>
                <a:latin typeface="微软雅黑" pitchFamily="34" charset="0"/>
                <a:ea typeface="微软雅黑" pitchFamily="34" charset="-122"/>
                <a:cs typeface="微软雅黑" pitchFamily="34" charset="-120"/>
              </a:rPr>
              <a:t>①是过度砍伐森林，使森林资源减少。A正确。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0.xml><?xml version="1.0" encoding="utf-8"?>
<p:sld xmlns:a="http://schemas.openxmlformats.org/drawingml/2006/main" xmlns:r="http://schemas.openxmlformats.org/officeDocument/2006/relationships" xmlns:p="http://schemas.openxmlformats.org/presentationml/2006/main">
  <p:cSld name="Slide 58&amp;si=58">
    <p:spTree>
      <p:nvGrpSpPr>
        <p:cNvPr id="1" name=""/>
        <p:cNvGrpSpPr/>
        <p:nvPr/>
      </p:nvGrpSpPr>
      <p:grpSpPr>
        <a:xfrm>
          <a:off x="0" y="0"/>
          <a:ext cx="0" cy="0"/>
          <a:chOff x="0" y="0"/>
          <a:chExt cx="0" cy="0"/>
        </a:xfrm>
      </p:grpSpPr>
      <p:sp>
        <p:nvSpPr>
          <p:cNvPr id="2" name="QO_5_BD.82_1#05120f917?pid=1710a0f4b&amp;color=0,0,0&amp;vtp=1&amp;bt=1&amp;bbb=1&amp;hb=1"/>
          <p:cNvSpPr/>
          <p:nvPr/>
        </p:nvSpPr>
        <p:spPr>
          <a:xfrm>
            <a:off x="722376" y="972000"/>
            <a:ext cx="10753344" cy="17702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11.</a:t>
            </a:r>
            <a:r>
              <a:rPr lang="en-US" altLang="zh-CN" sz="2000" b="0" i="0" dirty="0">
                <a:solidFill>
                  <a:srgbClr val="000000"/>
                </a:solidFill>
                <a:latin typeface="仿宋" pitchFamily="34" charset="0"/>
                <a:ea typeface="仿宋" pitchFamily="34" charset="-122"/>
                <a:cs typeface="仿宋" pitchFamily="34" charset="-120"/>
              </a:rPr>
              <a:t>[河北沧州2025高二月考]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阅读图文材料，完成下列要求。（18分）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土壤污染如隐形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杀手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难以察觉却可能直接危害人体健康</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特别是重金属在蔬菜</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粮食</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中的累积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将处于食物链顶端的人类置于危险境地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甚至产生环境报复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土壤污染对国家生态</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资源安全影响越来越明显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下图为土壤系统中重金属的循环示意图</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pic>
        <p:nvPicPr>
          <p:cNvPr id="3" name="QO_5_BD.82_2#05120f917?pid=1710a0f4b&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224528" y="2878778"/>
            <a:ext cx="3739896" cy="256032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81.xml><?xml version="1.0" encoding="utf-8"?>
<p:sld xmlns:a="http://schemas.openxmlformats.org/drawingml/2006/main" xmlns:r="http://schemas.openxmlformats.org/officeDocument/2006/relationships" xmlns:p="http://schemas.openxmlformats.org/presentationml/2006/main">
  <p:cSld name="Slide 59&amp;si=59">
    <p:spTree>
      <p:nvGrpSpPr>
        <p:cNvPr id="1" name=""/>
        <p:cNvGrpSpPr/>
        <p:nvPr/>
      </p:nvGrpSpPr>
      <p:grpSpPr>
        <a:xfrm>
          <a:off x="0" y="0"/>
          <a:ext cx="0" cy="0"/>
          <a:chOff x="0" y="0"/>
          <a:chExt cx="0" cy="0"/>
        </a:xfrm>
      </p:grpSpPr>
      <p:sp>
        <p:nvSpPr>
          <p:cNvPr id="2" name="QO_6_BD.83_1#1d574b362?pid=05120f917&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（1）分析土壤污染中重金属污染的主要来源。（6分）</a:t>
            </a:r>
            <a:endParaRPr lang="en-US" altLang="zh-CN" sz="2000" dirty="0"/>
          </a:p>
        </p:txBody>
      </p:sp>
      <p:sp>
        <p:nvSpPr>
          <p:cNvPr id="3" name="QO_6_AN.84_1#1d574b362?vop=1&amp;pid=05120f917&amp;color=0,0,0&amp;vtp=1&amp;bbb=1&amp;hb=1"/>
          <p:cNvSpPr/>
          <p:nvPr/>
        </p:nvSpPr>
        <p:spPr>
          <a:xfrm>
            <a:off x="722376" y="1435169"/>
            <a:ext cx="10753344" cy="17706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工业生产过程中排放的废水、废气和废渣含有大量重金属，废水排放污染土壤和水体</a:t>
            </a:r>
            <a:r>
              <a:rPr lang="en-US" altLang="zh-CN" sz="2000" b="1" i="0">
                <a:solidFill>
                  <a:srgbClr val="00B050"/>
                </a:solidFill>
                <a:latin typeface="微软雅黑" pitchFamily="34" charset="0"/>
                <a:ea typeface="微软雅黑" pitchFamily="34" charset="-122"/>
                <a:cs typeface="微软雅黑" pitchFamily="34" charset="-120"/>
              </a:rPr>
              <a:t>，废</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渣堆放使重金属渗入土壤</a:t>
            </a:r>
            <a:r>
              <a:rPr lang="en-US" altLang="zh-CN" sz="2000" b="1" i="0" dirty="0">
                <a:solidFill>
                  <a:srgbClr val="00B050"/>
                </a:solidFill>
                <a:latin typeface="微软雅黑" pitchFamily="34" charset="0"/>
                <a:ea typeface="微软雅黑" pitchFamily="34" charset="-122"/>
                <a:cs typeface="微软雅黑" pitchFamily="34" charset="-120"/>
              </a:rPr>
              <a:t>；农业生产中，农药、化肥施用和污水灌溉，</a:t>
            </a:r>
            <a:r>
              <a:rPr lang="en-US" altLang="zh-CN" sz="2000" b="1" i="0">
                <a:solidFill>
                  <a:srgbClr val="00B050"/>
                </a:solidFill>
                <a:latin typeface="微软雅黑" pitchFamily="34" charset="0"/>
                <a:ea typeface="微软雅黑" pitchFamily="34" charset="-122"/>
                <a:cs typeface="微软雅黑" pitchFamily="34" charset="-120"/>
              </a:rPr>
              <a:t>导致土壤中重金属积累；</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汽车尾气排放以及汽车轮胎磨损产生的重金属颗粒</a:t>
            </a:r>
            <a:r>
              <a:rPr lang="en-US" altLang="zh-CN" sz="2000" b="1" i="0" dirty="0">
                <a:solidFill>
                  <a:srgbClr val="00B050"/>
                </a:solidFill>
                <a:latin typeface="微软雅黑" pitchFamily="34" charset="0"/>
                <a:ea typeface="微软雅黑" pitchFamily="34" charset="-122"/>
                <a:cs typeface="微软雅黑" pitchFamily="34" charset="-120"/>
              </a:rPr>
              <a:t>，随大气沉降进入土壤</a:t>
            </a:r>
            <a:r>
              <a:rPr lang="en-US" altLang="zh-CN" sz="2000" b="1" i="0">
                <a:solidFill>
                  <a:srgbClr val="00B050"/>
                </a:solidFill>
                <a:latin typeface="微软雅黑" pitchFamily="34" charset="0"/>
                <a:ea typeface="微软雅黑" pitchFamily="34" charset="-122"/>
                <a:cs typeface="微软雅黑" pitchFamily="34" charset="-120"/>
              </a:rPr>
              <a:t>；电子垃圾随意拆解丢</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弃</a:t>
            </a:r>
            <a:r>
              <a:rPr lang="en-US" altLang="zh-CN" sz="2000" b="1" i="0" dirty="0">
                <a:solidFill>
                  <a:srgbClr val="00B050"/>
                </a:solidFill>
                <a:latin typeface="微软雅黑" pitchFamily="34" charset="0"/>
                <a:ea typeface="微软雅黑" pitchFamily="34" charset="-122"/>
                <a:cs typeface="微软雅黑" pitchFamily="34" charset="-120"/>
              </a:rPr>
              <a:t>，其中的重金属释放进入土壤。（任答三点得6分）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2.xml><?xml version="1.0" encoding="utf-8"?>
<p:sld xmlns:a="http://schemas.openxmlformats.org/drawingml/2006/main" xmlns:r="http://schemas.openxmlformats.org/officeDocument/2006/relationships" xmlns:p="http://schemas.openxmlformats.org/presentationml/2006/main">
  <p:cSld name="Slide 60&amp;si=60">
    <p:spTree>
      <p:nvGrpSpPr>
        <p:cNvPr id="1" name=""/>
        <p:cNvGrpSpPr/>
        <p:nvPr/>
      </p:nvGrpSpPr>
      <p:grpSpPr>
        <a:xfrm>
          <a:off x="0" y="0"/>
          <a:ext cx="0" cy="0"/>
          <a:chOff x="0" y="0"/>
          <a:chExt cx="0" cy="0"/>
        </a:xfrm>
      </p:grpSpPr>
      <p:sp>
        <p:nvSpPr>
          <p:cNvPr id="2" name="QO_6_AS.85_1#1d574b362?vop=1&amp;pid=05120f917&amp;color=0,0,0&amp;vtp=1&amp;bt=1&amp;bbb=1&amp;hb=1"/>
          <p:cNvSpPr/>
          <p:nvPr/>
        </p:nvSpPr>
        <p:spPr>
          <a:xfrm>
            <a:off x="722376" y="972000"/>
            <a:ext cx="10753344" cy="4526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本题考查环境污染的来源。根据图示信息可知，土壤污染中重金属污染物主要含铅、</a:t>
            </a:r>
            <a:r>
              <a:rPr lang="en-US" altLang="zh-CN" sz="2000" b="0" i="0">
                <a:solidFill>
                  <a:srgbClr val="000000"/>
                </a:solidFill>
                <a:latin typeface="微软雅黑" pitchFamily="34" charset="0"/>
                <a:ea typeface="微软雅黑" pitchFamily="34" charset="-122"/>
                <a:cs typeface="微软雅黑" pitchFamily="34" charset="-120"/>
              </a:rPr>
              <a:t>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汞</a:t>
            </a:r>
            <a:r>
              <a:rPr lang="en-US" altLang="zh-CN" sz="2000" b="0" i="0" dirty="0">
                <a:solidFill>
                  <a:srgbClr val="000000"/>
                </a:solidFill>
                <a:latin typeface="微软雅黑" pitchFamily="34" charset="0"/>
                <a:ea typeface="微软雅黑" pitchFamily="34" charset="-122"/>
                <a:cs typeface="微软雅黑" pitchFamily="34" charset="-120"/>
              </a:rPr>
              <a:t>、镍、铜、砷等元素，结合所学知识可知，这些元素主要来自工业生产、农业生产、</a:t>
            </a:r>
            <a:r>
              <a:rPr lang="en-US" altLang="zh-CN" sz="2000" b="0" i="0">
                <a:solidFill>
                  <a:srgbClr val="000000"/>
                </a:solidFill>
                <a:latin typeface="微软雅黑" pitchFamily="34" charset="0"/>
                <a:ea typeface="微软雅黑" pitchFamily="34" charset="-122"/>
                <a:cs typeface="微软雅黑" pitchFamily="34" charset="-120"/>
              </a:rPr>
              <a:t>交通运输、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生活垃圾等</a:t>
            </a:r>
            <a:r>
              <a:rPr lang="en-US" altLang="zh-CN" sz="2000" b="0" i="0" dirty="0">
                <a:solidFill>
                  <a:srgbClr val="000000"/>
                </a:solidFill>
                <a:latin typeface="微软雅黑" pitchFamily="34" charset="0"/>
                <a:ea typeface="微软雅黑" pitchFamily="34" charset="-122"/>
                <a:cs typeface="微软雅黑" pitchFamily="34" charset="-120"/>
              </a:rPr>
              <a:t>。工业生产过程中产生大量含有这些重金属元素的废气、废水和废渣</a:t>
            </a:r>
            <a:r>
              <a:rPr lang="en-US" altLang="zh-CN" sz="2000" b="0" i="0">
                <a:solidFill>
                  <a:srgbClr val="000000"/>
                </a:solidFill>
                <a:latin typeface="微软雅黑" pitchFamily="34" charset="0"/>
                <a:ea typeface="微软雅黑" pitchFamily="34" charset="-122"/>
                <a:cs typeface="微软雅黑" pitchFamily="34" charset="-120"/>
              </a:rPr>
              <a:t>，尤其是采矿工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业</a:t>
            </a:r>
            <a:r>
              <a:rPr lang="en-US" altLang="zh-CN" sz="2000" b="0" i="0" dirty="0">
                <a:solidFill>
                  <a:srgbClr val="000000"/>
                </a:solidFill>
                <a:latin typeface="微软雅黑" pitchFamily="34" charset="0"/>
                <a:ea typeface="微软雅黑" pitchFamily="34" charset="-122"/>
                <a:cs typeface="微软雅黑" pitchFamily="34" charset="-120"/>
              </a:rPr>
              <a:t>，含有这些重金属元素的废气会通过大气沉降进入水体和土壤</a:t>
            </a:r>
            <a:r>
              <a:rPr lang="en-US" altLang="zh-CN" sz="2000" b="0" i="0">
                <a:solidFill>
                  <a:srgbClr val="000000"/>
                </a:solidFill>
                <a:latin typeface="微软雅黑" pitchFamily="34" charset="0"/>
                <a:ea typeface="微软雅黑" pitchFamily="34" charset="-122"/>
                <a:cs typeface="微软雅黑" pitchFamily="34" charset="-120"/>
              </a:rPr>
              <a:t>，含有这些重金属元素的废水排</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放</a:t>
            </a:r>
            <a:r>
              <a:rPr lang="en-US" altLang="zh-CN" sz="2000" b="0" i="0" dirty="0">
                <a:solidFill>
                  <a:srgbClr val="000000"/>
                </a:solidFill>
                <a:latin typeface="微软雅黑" pitchFamily="34" charset="0"/>
                <a:ea typeface="微软雅黑" pitchFamily="34" charset="-122"/>
                <a:cs typeface="微软雅黑" pitchFamily="34" charset="-120"/>
              </a:rPr>
              <a:t>，污染水体和土壤，</a:t>
            </a:r>
            <a:r>
              <a:rPr lang="en-US" altLang="zh-CN" sz="2000" b="0" i="0">
                <a:solidFill>
                  <a:srgbClr val="000000"/>
                </a:solidFill>
                <a:latin typeface="微软雅黑" pitchFamily="34" charset="0"/>
                <a:ea typeface="微软雅黑" pitchFamily="34" charset="-122"/>
                <a:cs typeface="微软雅黑" pitchFamily="34" charset="-120"/>
              </a:rPr>
              <a:t>含有这些重金属元素的固体废弃物堆放会导致重金属元素渗入土壤或水体，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被污染的水体在农业灌溉或者水循环的过程中导致重金属元素在土壤中进一步聚集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农业生产中，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许多农药含有汞</a:t>
            </a:r>
            <a:r>
              <a:rPr lang="en-US" altLang="zh-CN" sz="2000" b="0" i="0" dirty="0">
                <a:solidFill>
                  <a:srgbClr val="000000"/>
                </a:solidFill>
                <a:latin typeface="微软雅黑" pitchFamily="34" charset="0"/>
                <a:ea typeface="微软雅黑" pitchFamily="34" charset="-122"/>
                <a:cs typeface="微软雅黑" pitchFamily="34" charset="-120"/>
              </a:rPr>
              <a:t>、砷等重金属，也会造成重金属元素在土壤中积累。</a:t>
            </a:r>
            <a:r>
              <a:rPr lang="en-US" altLang="zh-CN" sz="2000" b="0" i="0">
                <a:solidFill>
                  <a:srgbClr val="000000"/>
                </a:solidFill>
                <a:latin typeface="微软雅黑" pitchFamily="34" charset="0"/>
                <a:ea typeface="微软雅黑" pitchFamily="34" charset="-122"/>
                <a:cs typeface="微软雅黑" pitchFamily="34" charset="-120"/>
              </a:rPr>
              <a:t>汽车尾气中含有铅等重金属，</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加上轮胎中的某些材料可能含有铅</a:t>
            </a:r>
            <a:r>
              <a:rPr lang="en-US" altLang="zh-CN" sz="2000" b="0" i="0" dirty="0">
                <a:solidFill>
                  <a:srgbClr val="000000"/>
                </a:solidFill>
                <a:latin typeface="微软雅黑" pitchFamily="34" charset="0"/>
                <a:ea typeface="微软雅黑" pitchFamily="34" charset="-122"/>
                <a:cs typeface="微软雅黑" pitchFamily="34" charset="-120"/>
              </a:rPr>
              <a:t>、镉等重金属元素</a:t>
            </a:r>
            <a:r>
              <a:rPr lang="en-US" altLang="zh-CN" sz="2000" b="0" i="0">
                <a:solidFill>
                  <a:srgbClr val="000000"/>
                </a:solidFill>
                <a:latin typeface="微软雅黑" pitchFamily="34" charset="0"/>
                <a:ea typeface="微软雅黑" pitchFamily="34" charset="-122"/>
                <a:cs typeface="微软雅黑" pitchFamily="34" charset="-120"/>
              </a:rPr>
              <a:t>，这些重金属元素在轮胎的使用和废弃过程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中可能产生重金属污染</a:t>
            </a:r>
            <a:r>
              <a:rPr lang="en-US" altLang="zh-CN" sz="2000" b="0" i="0" dirty="0">
                <a:solidFill>
                  <a:srgbClr val="000000"/>
                </a:solidFill>
                <a:latin typeface="微软雅黑" pitchFamily="34" charset="0"/>
                <a:ea typeface="微软雅黑" pitchFamily="34" charset="-122"/>
                <a:cs typeface="微软雅黑" pitchFamily="34" charset="-120"/>
              </a:rPr>
              <a:t>，最后进入土壤。电子垃圾随意拆解丢弃，</a:t>
            </a:r>
            <a:r>
              <a:rPr lang="en-US" altLang="zh-CN" sz="2000" b="0" i="0">
                <a:solidFill>
                  <a:srgbClr val="000000"/>
                </a:solidFill>
                <a:latin typeface="微软雅黑" pitchFamily="34" charset="0"/>
                <a:ea typeface="微软雅黑" pitchFamily="34" charset="-122"/>
                <a:cs typeface="微软雅黑" pitchFamily="34" charset="-120"/>
              </a:rPr>
              <a:t>其中的重金属释放进入土壤。</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1" i="0" dirty="0">
                <a:solidFill>
                  <a:srgbClr val="000000"/>
                </a:solidFill>
                <a:latin typeface="微软雅黑" pitchFamily="34" charset="0"/>
                <a:ea typeface="微软雅黑" pitchFamily="34" charset="-122"/>
                <a:cs typeface="微软雅黑" pitchFamily="34" charset="-120"/>
              </a:rPr>
              <a:t>过程成因类】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3.xml><?xml version="1.0" encoding="utf-8"?>
<p:sld xmlns:a="http://schemas.openxmlformats.org/drawingml/2006/main" xmlns:r="http://schemas.openxmlformats.org/officeDocument/2006/relationships" xmlns:p="http://schemas.openxmlformats.org/presentationml/2006/main">
  <p:cSld name="Slide 61&amp;si=61">
    <p:spTree>
      <p:nvGrpSpPr>
        <p:cNvPr id="1" name=""/>
        <p:cNvGrpSpPr/>
        <p:nvPr/>
      </p:nvGrpSpPr>
      <p:grpSpPr>
        <a:xfrm>
          <a:off x="0" y="0"/>
          <a:ext cx="0" cy="0"/>
          <a:chOff x="0" y="0"/>
          <a:chExt cx="0" cy="0"/>
        </a:xfrm>
      </p:grpSpPr>
      <p:sp>
        <p:nvSpPr>
          <p:cNvPr id="2" name="QO_6_BD.86_1#e66bd4c85?pid=05120f917&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（2）说明土壤重金属污染对生态环境的危害。（6分）</a:t>
            </a:r>
            <a:endParaRPr lang="en-US" altLang="zh-CN" sz="2000" dirty="0"/>
          </a:p>
        </p:txBody>
      </p:sp>
      <p:sp>
        <p:nvSpPr>
          <p:cNvPr id="3" name="QO_6_AN.87_1#e66bd4c85?vop=1&amp;pid=05120f917&amp;color=0,0,0&amp;vtp=1&amp;bbb=1&amp;hb=1"/>
          <p:cNvSpPr/>
          <p:nvPr/>
        </p:nvSpPr>
        <p:spPr>
          <a:xfrm>
            <a:off x="722376" y="1435169"/>
            <a:ext cx="10753344" cy="17706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重金属污染会影响土壤微生物的活性和群落结构，破坏土壤生态系统的平衡</a:t>
            </a:r>
            <a:r>
              <a:rPr lang="en-US" altLang="zh-CN" sz="2000" b="1" i="0">
                <a:solidFill>
                  <a:srgbClr val="00B050"/>
                </a:solidFill>
                <a:latin typeface="微软雅黑" pitchFamily="34" charset="0"/>
                <a:ea typeface="微软雅黑" pitchFamily="34" charset="-122"/>
                <a:cs typeface="微软雅黑" pitchFamily="34" charset="-120"/>
              </a:rPr>
              <a:t>，降低土壤肥</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力</a:t>
            </a:r>
            <a:r>
              <a:rPr lang="en-US" altLang="zh-CN" sz="2000" b="1" i="0" dirty="0">
                <a:solidFill>
                  <a:srgbClr val="00B050"/>
                </a:solidFill>
                <a:latin typeface="微软雅黑" pitchFamily="34" charset="0"/>
                <a:ea typeface="微软雅黑" pitchFamily="34" charset="-122"/>
                <a:cs typeface="微软雅黑" pitchFamily="34" charset="-120"/>
              </a:rPr>
              <a:t>，影响植物生长；在受污染的土壤中生长出的作物品质下降，通过食物链传递</a:t>
            </a:r>
            <a:r>
              <a:rPr lang="en-US" altLang="zh-CN" sz="2000" b="1" i="0">
                <a:solidFill>
                  <a:srgbClr val="00B050"/>
                </a:solidFill>
                <a:latin typeface="微软雅黑" pitchFamily="34" charset="0"/>
                <a:ea typeface="微软雅黑" pitchFamily="34" charset="-122"/>
                <a:cs typeface="微软雅黑" pitchFamily="34" charset="-120"/>
              </a:rPr>
              <a:t>，危害动物和人</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类健康</a:t>
            </a:r>
            <a:r>
              <a:rPr lang="en-US" altLang="zh-CN" sz="2000" b="1" i="0" dirty="0">
                <a:solidFill>
                  <a:srgbClr val="00B050"/>
                </a:solidFill>
                <a:latin typeface="微软雅黑" pitchFamily="34" charset="0"/>
                <a:ea typeface="微软雅黑" pitchFamily="34" charset="-122"/>
                <a:cs typeface="微软雅黑" pitchFamily="34" charset="-120"/>
              </a:rPr>
              <a:t>，影响生物多样性；土壤中的重金属还可能通过淋溶作用等进入水体，污染地表水</a:t>
            </a:r>
            <a:r>
              <a:rPr lang="en-US" altLang="zh-CN" sz="2000" b="1" i="0">
                <a:solidFill>
                  <a:srgbClr val="00B050"/>
                </a:solidFill>
                <a:latin typeface="微软雅黑" pitchFamily="34" charset="0"/>
                <a:ea typeface="微软雅黑" pitchFamily="34" charset="-122"/>
                <a:cs typeface="微软雅黑" pitchFamily="34" charset="-120"/>
              </a:rPr>
              <a:t>、地下</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水</a:t>
            </a:r>
            <a:r>
              <a:rPr lang="en-US" altLang="zh-CN" sz="2000" b="1" i="0" dirty="0">
                <a:solidFill>
                  <a:srgbClr val="00B050"/>
                </a:solidFill>
                <a:latin typeface="微软雅黑" pitchFamily="34" charset="0"/>
                <a:ea typeface="微软雅黑" pitchFamily="34" charset="-122"/>
                <a:cs typeface="微软雅黑" pitchFamily="34" charset="-120"/>
              </a:rPr>
              <a:t>，破坏水生生态系统。（6分）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4.xml><?xml version="1.0" encoding="utf-8"?>
<p:sld xmlns:a="http://schemas.openxmlformats.org/drawingml/2006/main" xmlns:r="http://schemas.openxmlformats.org/officeDocument/2006/relationships" xmlns:p="http://schemas.openxmlformats.org/presentationml/2006/main">
  <p:cSld name="Slide 62&amp;si=62">
    <p:spTree>
      <p:nvGrpSpPr>
        <p:cNvPr id="1" name=""/>
        <p:cNvGrpSpPr/>
        <p:nvPr/>
      </p:nvGrpSpPr>
      <p:grpSpPr>
        <a:xfrm>
          <a:off x="0" y="0"/>
          <a:ext cx="0" cy="0"/>
          <a:chOff x="0" y="0"/>
          <a:chExt cx="0" cy="0"/>
        </a:xfrm>
      </p:grpSpPr>
      <p:sp>
        <p:nvSpPr>
          <p:cNvPr id="2" name="QO_6_AS.88_1#e66bd4c85?vop=1&amp;pid=05120f917&amp;color=0,0,0&amp;vtp=1&amp;bt=1&amp;bbb=1&amp;hb=1"/>
          <p:cNvSpPr/>
          <p:nvPr/>
        </p:nvSpPr>
        <p:spPr>
          <a:xfrm>
            <a:off x="722376" y="972000"/>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本题考查环境污染的危害。根据图示信息并结合所学知识可知</a:t>
            </a:r>
            <a:r>
              <a:rPr lang="en-US" altLang="zh-CN" sz="2000" b="0" i="0">
                <a:solidFill>
                  <a:srgbClr val="000000"/>
                </a:solidFill>
                <a:latin typeface="微软雅黑" pitchFamily="34" charset="0"/>
                <a:ea typeface="微软雅黑" pitchFamily="34" charset="-122"/>
                <a:cs typeface="微软雅黑" pitchFamily="34" charset="-120"/>
              </a:rPr>
              <a:t>，重金属对于生物来说具有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毒性</a:t>
            </a:r>
            <a:r>
              <a:rPr lang="en-US" altLang="zh-CN" sz="2000" b="0" i="0" dirty="0">
                <a:solidFill>
                  <a:srgbClr val="000000"/>
                </a:solidFill>
                <a:latin typeface="微软雅黑" pitchFamily="34" charset="0"/>
                <a:ea typeface="微软雅黑" pitchFamily="34" charset="-122"/>
                <a:cs typeface="微软雅黑" pitchFamily="34" charset="-120"/>
              </a:rPr>
              <a:t>，对生物健康危害较大。重金属进入土壤导致土壤重金属含量增高，</a:t>
            </a:r>
            <a:r>
              <a:rPr lang="en-US" altLang="zh-CN" sz="2000" b="0" i="0">
                <a:solidFill>
                  <a:srgbClr val="000000"/>
                </a:solidFill>
                <a:latin typeface="微软雅黑" pitchFamily="34" charset="0"/>
                <a:ea typeface="微软雅黑" pitchFamily="34" charset="-122"/>
                <a:cs typeface="微软雅黑" pitchFamily="34" charset="-120"/>
              </a:rPr>
              <a:t>直接影响植物的生长、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微生物的活性和群落结构</a:t>
            </a:r>
            <a:r>
              <a:rPr lang="en-US" altLang="zh-CN" sz="2000" b="0" i="0" dirty="0">
                <a:solidFill>
                  <a:srgbClr val="000000"/>
                </a:solidFill>
                <a:latin typeface="微软雅黑" pitchFamily="34" charset="0"/>
                <a:ea typeface="微软雅黑" pitchFamily="34" charset="-122"/>
                <a:cs typeface="微软雅黑" pitchFamily="34" charset="-120"/>
              </a:rPr>
              <a:t>，进而破坏土壤生态系统的平衡，降低土壤肥力</a:t>
            </a:r>
            <a:r>
              <a:rPr lang="en-US" altLang="zh-CN" sz="2000" b="0" i="0">
                <a:solidFill>
                  <a:srgbClr val="000000"/>
                </a:solidFill>
                <a:latin typeface="微软雅黑" pitchFamily="34" charset="0"/>
                <a:ea typeface="微软雅黑" pitchFamily="34" charset="-122"/>
                <a:cs typeface="微软雅黑" pitchFamily="34" charset="-120"/>
              </a:rPr>
              <a:t>；进入土壤的重金属元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素在植物体内富集</a:t>
            </a:r>
            <a:r>
              <a:rPr lang="en-US" altLang="zh-CN" sz="2000" b="0" i="0" dirty="0">
                <a:solidFill>
                  <a:srgbClr val="000000"/>
                </a:solidFill>
                <a:latin typeface="微软雅黑" pitchFamily="34" charset="0"/>
                <a:ea typeface="微软雅黑" pitchFamily="34" charset="-122"/>
                <a:cs typeface="微软雅黑" pitchFamily="34" charset="-120"/>
              </a:rPr>
              <a:t>，导致作物品质下降</a:t>
            </a:r>
            <a:r>
              <a:rPr lang="en-US" altLang="zh-CN" sz="2000" b="0" i="0">
                <a:solidFill>
                  <a:srgbClr val="000000"/>
                </a:solidFill>
                <a:latin typeface="微软雅黑" pitchFamily="34" charset="0"/>
                <a:ea typeface="微软雅黑" pitchFamily="34" charset="-122"/>
                <a:cs typeface="微软雅黑" pitchFamily="34" charset="-120"/>
              </a:rPr>
              <a:t>，而后动物和人类通过食用富集重金属元素的作物导致重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金属元素传递到动物和人体内</a:t>
            </a:r>
            <a:r>
              <a:rPr lang="en-US" altLang="zh-CN" sz="2000" b="0" i="0" dirty="0">
                <a:solidFill>
                  <a:srgbClr val="000000"/>
                </a:solidFill>
                <a:latin typeface="微软雅黑" pitchFamily="34" charset="0"/>
                <a:ea typeface="微软雅黑" pitchFamily="34" charset="-122"/>
                <a:cs typeface="微软雅黑" pitchFamily="34" charset="-120"/>
              </a:rPr>
              <a:t>，从而影响了动物和人体健康，影响生物多样性。同时</a:t>
            </a:r>
            <a:r>
              <a:rPr lang="en-US" altLang="zh-CN" sz="2000" b="0" i="0">
                <a:solidFill>
                  <a:srgbClr val="000000"/>
                </a:solidFill>
                <a:latin typeface="微软雅黑" pitchFamily="34" charset="0"/>
                <a:ea typeface="微软雅黑" pitchFamily="34" charset="-122"/>
                <a:cs typeface="微软雅黑" pitchFamily="34" charset="-120"/>
              </a:rPr>
              <a:t>，土壤中的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重金属可通过淋溶作用</a:t>
            </a:r>
            <a:r>
              <a:rPr lang="en-US" altLang="zh-CN" sz="2000" b="0" i="0" dirty="0">
                <a:solidFill>
                  <a:srgbClr val="000000"/>
                </a:solidFill>
                <a:latin typeface="微软雅黑" pitchFamily="34" charset="0"/>
                <a:ea typeface="微软雅黑" pitchFamily="34" charset="-122"/>
                <a:cs typeface="微软雅黑" pitchFamily="34" charset="-120"/>
              </a:rPr>
              <a:t>，进入水体中，随着水循环污染地表水体、地下水体，</a:t>
            </a:r>
            <a:r>
              <a:rPr lang="en-US" altLang="zh-CN" sz="2000" b="0" i="0">
                <a:solidFill>
                  <a:srgbClr val="000000"/>
                </a:solidFill>
                <a:latin typeface="微软雅黑" pitchFamily="34" charset="0"/>
                <a:ea typeface="微软雅黑" pitchFamily="34" charset="-122"/>
                <a:cs typeface="微软雅黑" pitchFamily="34" charset="-120"/>
              </a:rPr>
              <a:t>破坏水生生态系统。</a:t>
            </a:r>
          </a:p>
          <a:p>
            <a:pPr latinLnBrk="1">
              <a:lnSpc>
                <a:spcPts val="3500"/>
              </a:lnSpc>
            </a:pPr>
            <a:r>
              <a:rPr lang="en-US" altLang="zh-CN" sz="2000" b="1" i="0">
                <a:solidFill>
                  <a:srgbClr val="000000"/>
                </a:solidFill>
                <a:latin typeface="微软雅黑" pitchFamily="34" charset="0"/>
                <a:ea typeface="微软雅黑" pitchFamily="34" charset="-122"/>
                <a:cs typeface="微软雅黑" pitchFamily="34" charset="-120"/>
              </a:rPr>
              <a:t>【</a:t>
            </a:r>
            <a:r>
              <a:rPr lang="en-US" altLang="zh-CN" sz="2000" b="1" i="0" dirty="0">
                <a:solidFill>
                  <a:srgbClr val="000000"/>
                </a:solidFill>
                <a:latin typeface="微软雅黑" pitchFamily="34" charset="0"/>
                <a:ea typeface="微软雅黑" pitchFamily="34" charset="-122"/>
                <a:cs typeface="微软雅黑" pitchFamily="34" charset="-120"/>
              </a:rPr>
              <a:t>影响意义类】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5.xml><?xml version="1.0" encoding="utf-8"?>
<p:sld xmlns:a="http://schemas.openxmlformats.org/drawingml/2006/main" xmlns:r="http://schemas.openxmlformats.org/officeDocument/2006/relationships" xmlns:p="http://schemas.openxmlformats.org/presentationml/2006/main">
  <p:cSld name="Slide 63&amp;si=63">
    <p:spTree>
      <p:nvGrpSpPr>
        <p:cNvPr id="1" name=""/>
        <p:cNvGrpSpPr/>
        <p:nvPr/>
      </p:nvGrpSpPr>
      <p:grpSpPr>
        <a:xfrm>
          <a:off x="0" y="0"/>
          <a:ext cx="0" cy="0"/>
          <a:chOff x="0" y="0"/>
          <a:chExt cx="0" cy="0"/>
        </a:xfrm>
      </p:grpSpPr>
      <p:sp>
        <p:nvSpPr>
          <p:cNvPr id="2" name="QO_6_BD.89_1#ec118b871?pid=05120f917&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（3）请提出防治土壤重金属污染的有效措施。（6分）</a:t>
            </a:r>
            <a:endParaRPr lang="en-US" altLang="zh-CN" sz="2000" dirty="0"/>
          </a:p>
        </p:txBody>
      </p:sp>
      <p:sp>
        <p:nvSpPr>
          <p:cNvPr id="3" name="QO_6_AN.90_1#ec118b871?vop=1&amp;pid=05120f917&amp;color=0,0,0&amp;vtp=1&amp;bbb=1&amp;hb=1"/>
          <p:cNvSpPr/>
          <p:nvPr/>
        </p:nvSpPr>
        <p:spPr>
          <a:xfrm>
            <a:off x="722376" y="1435169"/>
            <a:ext cx="10753344" cy="13134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加强对工业污染源的监管，严格控制工业废水、废气和废渣的排放，</a:t>
            </a:r>
            <a:r>
              <a:rPr lang="en-US" altLang="zh-CN" sz="2000" b="1" i="0">
                <a:solidFill>
                  <a:srgbClr val="00B050"/>
                </a:solidFill>
                <a:latin typeface="微软雅黑" pitchFamily="34" charset="0"/>
                <a:ea typeface="微软雅黑" pitchFamily="34" charset="-122"/>
                <a:cs typeface="微软雅黑" pitchFamily="34" charset="-120"/>
              </a:rPr>
              <a:t>推广清洁生产技术；</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合理施用农药</a:t>
            </a:r>
            <a:r>
              <a:rPr lang="en-US" altLang="zh-CN" sz="2000" b="1" i="0" dirty="0">
                <a:solidFill>
                  <a:srgbClr val="00B050"/>
                </a:solidFill>
                <a:latin typeface="微软雅黑" pitchFamily="34" charset="0"/>
                <a:ea typeface="微软雅黑" pitchFamily="34" charset="-122"/>
                <a:cs typeface="微软雅黑" pitchFamily="34" charset="-120"/>
              </a:rPr>
              <a:t>、化肥，减少污水灌溉，发展生态农业；加强对交通污染的治理，</a:t>
            </a:r>
            <a:r>
              <a:rPr lang="en-US" altLang="zh-CN" sz="2000" b="1" i="0">
                <a:solidFill>
                  <a:srgbClr val="00B050"/>
                </a:solidFill>
                <a:latin typeface="微软雅黑" pitchFamily="34" charset="0"/>
                <a:ea typeface="微软雅黑" pitchFamily="34" charset="-122"/>
                <a:cs typeface="微软雅黑" pitchFamily="34" charset="-120"/>
              </a:rPr>
              <a:t>推广新能源汽车，</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减少尾气排放</a:t>
            </a:r>
            <a:r>
              <a:rPr lang="en-US" altLang="zh-CN" sz="2000" b="1" i="0" dirty="0">
                <a:solidFill>
                  <a:srgbClr val="00B050"/>
                </a:solidFill>
                <a:latin typeface="微软雅黑" pitchFamily="34" charset="0"/>
                <a:ea typeface="微软雅黑" pitchFamily="34" charset="-122"/>
                <a:cs typeface="微软雅黑" pitchFamily="34" charset="-120"/>
              </a:rPr>
              <a:t>；加强电子垃圾的回收和处理，防止重金属污染土壤。（任答三点得6分）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6.xml><?xml version="1.0" encoding="utf-8"?>
<p:sld xmlns:a="http://schemas.openxmlformats.org/drawingml/2006/main" xmlns:r="http://schemas.openxmlformats.org/officeDocument/2006/relationships" xmlns:p="http://schemas.openxmlformats.org/presentationml/2006/main">
  <p:cSld name="Slide 64&amp;si=64">
    <p:spTree>
      <p:nvGrpSpPr>
        <p:cNvPr id="1" name=""/>
        <p:cNvGrpSpPr/>
        <p:nvPr/>
      </p:nvGrpSpPr>
      <p:grpSpPr>
        <a:xfrm>
          <a:off x="0" y="0"/>
          <a:ext cx="0" cy="0"/>
          <a:chOff x="0" y="0"/>
          <a:chExt cx="0" cy="0"/>
        </a:xfrm>
      </p:grpSpPr>
      <p:sp>
        <p:nvSpPr>
          <p:cNvPr id="2" name="QO_6_AS.91_1#ec118b871?vop=1&amp;pid=05120f917&amp;color=0,0,0&amp;vtp=1&amp;bt=1&amp;bbb=1&amp;hb=1"/>
          <p:cNvSpPr/>
          <p:nvPr/>
        </p:nvSpPr>
        <p:spPr>
          <a:xfrm>
            <a:off x="722376" y="972000"/>
            <a:ext cx="10753344" cy="3612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本题考查环境污染的治理措施。根据所学知识可知，污染防治主要从减少污染源</a:t>
            </a:r>
            <a:r>
              <a:rPr lang="en-US" altLang="zh-CN" sz="2000" b="0" i="0">
                <a:solidFill>
                  <a:srgbClr val="000000"/>
                </a:solidFill>
                <a:latin typeface="微软雅黑" pitchFamily="34" charset="0"/>
                <a:ea typeface="微软雅黑" pitchFamily="34" charset="-122"/>
                <a:cs typeface="微软雅黑" pitchFamily="34" charset="-120"/>
              </a:rPr>
              <a:t>、杜绝污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染传播和进行污染治理等方面采取措施</a:t>
            </a:r>
            <a:r>
              <a:rPr lang="en-US" altLang="zh-CN" sz="2000" b="0" i="0" dirty="0">
                <a:solidFill>
                  <a:srgbClr val="000000"/>
                </a:solidFill>
                <a:latin typeface="微软雅黑" pitchFamily="34" charset="0"/>
                <a:ea typeface="微软雅黑" pitchFamily="34" charset="-122"/>
                <a:cs typeface="微软雅黑" pitchFamily="34" charset="-120"/>
              </a:rPr>
              <a:t>。结合以上分析可知，</a:t>
            </a:r>
            <a:r>
              <a:rPr lang="en-US" altLang="zh-CN" sz="2000" b="0" i="0">
                <a:solidFill>
                  <a:srgbClr val="000000"/>
                </a:solidFill>
                <a:latin typeface="微软雅黑" pitchFamily="34" charset="0"/>
                <a:ea typeface="微软雅黑" pitchFamily="34" charset="-122"/>
                <a:cs typeface="微软雅黑" pitchFamily="34" charset="-120"/>
              </a:rPr>
              <a:t>重金属元素主要来自工农业生产、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交通运输和生活垃圾等</a:t>
            </a:r>
            <a:r>
              <a:rPr lang="en-US" altLang="zh-CN" sz="2000" b="0" i="0" dirty="0">
                <a:solidFill>
                  <a:srgbClr val="000000"/>
                </a:solidFill>
                <a:latin typeface="微软雅黑" pitchFamily="34" charset="0"/>
                <a:ea typeface="微软雅黑" pitchFamily="34" charset="-122"/>
                <a:cs typeface="微软雅黑" pitchFamily="34" charset="-120"/>
              </a:rPr>
              <a:t>，所以应对工业污染源进行严格的监管，对于工业排放的废气</a:t>
            </a:r>
            <a:r>
              <a:rPr lang="en-US" altLang="zh-CN" sz="2000" b="0" i="0">
                <a:solidFill>
                  <a:srgbClr val="000000"/>
                </a:solidFill>
                <a:latin typeface="微软雅黑" pitchFamily="34" charset="0"/>
                <a:ea typeface="微软雅黑" pitchFamily="34" charset="-122"/>
                <a:cs typeface="微软雅黑" pitchFamily="34" charset="-120"/>
              </a:rPr>
              <a:t>、废水和废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渣等要求达标排放或回收再利用</a:t>
            </a:r>
            <a:r>
              <a:rPr lang="en-US" altLang="zh-CN" sz="2000" b="0" i="0" dirty="0">
                <a:solidFill>
                  <a:srgbClr val="000000"/>
                </a:solidFill>
                <a:latin typeface="微软雅黑" pitchFamily="34" charset="0"/>
                <a:ea typeface="微软雅黑" pitchFamily="34" charset="-122"/>
                <a:cs typeface="微软雅黑" pitchFamily="34" charset="-120"/>
              </a:rPr>
              <a:t>，并推广清洁生产，减少重金属污染物的产生；</a:t>
            </a:r>
            <a:r>
              <a:rPr lang="en-US" altLang="zh-CN" sz="2000" b="0" i="0">
                <a:solidFill>
                  <a:srgbClr val="000000"/>
                </a:solidFill>
                <a:latin typeface="微软雅黑" pitchFamily="34" charset="0"/>
                <a:ea typeface="微软雅黑" pitchFamily="34" charset="-122"/>
                <a:cs typeface="微软雅黑" pitchFamily="34" charset="-120"/>
              </a:rPr>
              <a:t>农业生产方面，</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合理施用农药</a:t>
            </a:r>
            <a:r>
              <a:rPr lang="en-US" altLang="zh-CN" sz="2000" b="0" i="0" dirty="0">
                <a:solidFill>
                  <a:srgbClr val="000000"/>
                </a:solidFill>
                <a:latin typeface="微软雅黑" pitchFamily="34" charset="0"/>
                <a:ea typeface="微软雅黑" pitchFamily="34" charset="-122"/>
                <a:cs typeface="微软雅黑" pitchFamily="34" charset="-120"/>
              </a:rPr>
              <a:t>、化肥等，或加大科技投入，使用生物制剂农药等，减少或杜绝污水灌溉</a:t>
            </a:r>
            <a:r>
              <a:rPr lang="en-US" altLang="zh-CN" sz="2000" b="0" i="0">
                <a:solidFill>
                  <a:srgbClr val="000000"/>
                </a:solidFill>
                <a:latin typeface="微软雅黑" pitchFamily="34" charset="0"/>
                <a:ea typeface="微软雅黑" pitchFamily="34" charset="-122"/>
                <a:cs typeface="微软雅黑" pitchFamily="34" charset="-120"/>
              </a:rPr>
              <a:t>，以及发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展生态农业</a:t>
            </a:r>
            <a:r>
              <a:rPr lang="en-US" altLang="zh-CN" sz="2000" b="0" i="0" dirty="0">
                <a:solidFill>
                  <a:srgbClr val="000000"/>
                </a:solidFill>
                <a:latin typeface="微软雅黑" pitchFamily="34" charset="0"/>
                <a:ea typeface="微软雅黑" pitchFamily="34" charset="-122"/>
                <a:cs typeface="微软雅黑" pitchFamily="34" charset="-120"/>
              </a:rPr>
              <a:t>；交通运输方面可以通过大力发展公共交通、推广新能源汽车</a:t>
            </a:r>
            <a:r>
              <a:rPr lang="en-US" altLang="zh-CN" sz="2000" b="0" i="0">
                <a:solidFill>
                  <a:srgbClr val="000000"/>
                </a:solidFill>
                <a:latin typeface="微软雅黑" pitchFamily="34" charset="0"/>
                <a:ea typeface="微软雅黑" pitchFamily="34" charset="-122"/>
                <a:cs typeface="微软雅黑" pitchFamily="34" charset="-120"/>
              </a:rPr>
              <a:t>、倡导绿色出行等减少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汽车尾气的排放</a:t>
            </a:r>
            <a:r>
              <a:rPr lang="en-US" altLang="zh-CN" sz="2000" b="0" i="0" dirty="0">
                <a:solidFill>
                  <a:srgbClr val="000000"/>
                </a:solidFill>
                <a:latin typeface="微软雅黑" pitchFamily="34" charset="0"/>
                <a:ea typeface="微软雅黑" pitchFamily="34" charset="-122"/>
                <a:cs typeface="微软雅黑" pitchFamily="34" charset="-120"/>
              </a:rPr>
              <a:t>；生活垃圾方面，尤其是电子垃圾，应加强垃圾分类以及垃圾回收再利用</a:t>
            </a:r>
            <a:r>
              <a:rPr lang="en-US" altLang="zh-CN" sz="2000" b="0" i="0">
                <a:solidFill>
                  <a:srgbClr val="000000"/>
                </a:solidFill>
                <a:latin typeface="微软雅黑" pitchFamily="34" charset="0"/>
                <a:ea typeface="微软雅黑" pitchFamily="34" charset="-122"/>
                <a:cs typeface="微软雅黑" pitchFamily="34" charset="-120"/>
              </a:rPr>
              <a:t>，减少</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重金属污染的产生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1" i="0" dirty="0">
                <a:solidFill>
                  <a:srgbClr val="000000"/>
                </a:solidFill>
                <a:latin typeface="微软雅黑" pitchFamily="34" charset="0"/>
                <a:ea typeface="微软雅黑" pitchFamily="34" charset="-122"/>
                <a:cs typeface="微软雅黑" pitchFamily="34" charset="-120"/>
              </a:rPr>
              <a:t>措施建议类】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7.xml><?xml version="1.0" encoding="utf-8"?>
<p:sld xmlns:a="http://schemas.openxmlformats.org/drawingml/2006/main" xmlns:r="http://schemas.openxmlformats.org/officeDocument/2006/relationships" xmlns:p="http://schemas.openxmlformats.org/presentationml/2006/main">
  <p:cSld name="Slide 65&amp;si=65">
    <p:spTree>
      <p:nvGrpSpPr>
        <p:cNvPr id="1" name=""/>
        <p:cNvGrpSpPr/>
        <p:nvPr/>
      </p:nvGrpSpPr>
      <p:grpSpPr>
        <a:xfrm>
          <a:off x="0" y="0"/>
          <a:ext cx="0" cy="0"/>
          <a:chOff x="0" y="0"/>
          <a:chExt cx="0" cy="0"/>
        </a:xfrm>
      </p:grpSpPr>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4E7DEB-50BE-B9DB-7A92-87908470895D}"/>
            </a:ext>
          </a:extLst>
        </p:cNvPr>
        <p:cNvGrpSpPr/>
        <p:nvPr/>
      </p:nvGrpSpPr>
      <p:grpSpPr>
        <a:xfrm>
          <a:off x="0" y="0"/>
          <a:ext cx="0" cy="0"/>
          <a:chOff x="0" y="0"/>
          <a:chExt cx="0" cy="0"/>
        </a:xfrm>
      </p:grpSpPr>
    </p:spTree>
    <p:extLst>
      <p:ext uri="{BB962C8B-B14F-4D97-AF65-F5344CB8AC3E}">
        <p14:creationId xmlns:p14="http://schemas.microsoft.com/office/powerpoint/2010/main" val="1488082099"/>
      </p:ext>
    </p:extLst>
  </p:cSld>
  <p:clrMapOvr>
    <a:masterClrMapping/>
  </p:clrMapOvr>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10</TotalTime>
  <Words>2564</Words>
  <Application>Microsoft Office PowerPoint</Application>
  <PresentationFormat>宽屏</PresentationFormat>
  <Paragraphs>381</Paragraphs>
  <Slides>87</Slides>
  <Notes>63</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87</vt:i4>
      </vt:variant>
    </vt:vector>
  </HeadingPairs>
  <TitlesOfParts>
    <vt:vector size="95" baseType="lpstr">
      <vt:lpstr>仿宋</vt:lpstr>
      <vt:lpstr>汉仪舒圆黑简体</vt:lpstr>
      <vt:lpstr>SimHei</vt:lpstr>
      <vt:lpstr>SimSun</vt:lpstr>
      <vt:lpstr>微软雅黑</vt:lpstr>
      <vt:lpstr>Arial</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anlyzong</cp:lastModifiedBy>
  <cp:revision>3</cp:revision>
  <dcterms:created xsi:type="dcterms:W3CDTF">2025-10-22T00:20:48Z</dcterms:created>
  <dcterms:modified xsi:type="dcterms:W3CDTF">2025-10-22T00:46:09Z</dcterms:modified>
  <cp:category/>
  <cp:contentStatus/>
</cp:coreProperties>
</file>